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30"/>
  </p:notesMasterIdLst>
  <p:handoutMasterIdLst>
    <p:handoutMasterId r:id="rId31"/>
  </p:handoutMasterIdLst>
  <p:sldIdLst>
    <p:sldId id="256" r:id="rId5"/>
    <p:sldId id="329" r:id="rId6"/>
    <p:sldId id="332" r:id="rId7"/>
    <p:sldId id="293" r:id="rId8"/>
    <p:sldId id="330" r:id="rId9"/>
    <p:sldId id="331" r:id="rId10"/>
    <p:sldId id="297" r:id="rId11"/>
    <p:sldId id="299" r:id="rId12"/>
    <p:sldId id="301" r:id="rId13"/>
    <p:sldId id="302" r:id="rId14"/>
    <p:sldId id="303" r:id="rId15"/>
    <p:sldId id="304" r:id="rId16"/>
    <p:sldId id="305" r:id="rId17"/>
    <p:sldId id="326" r:id="rId18"/>
    <p:sldId id="327" r:id="rId19"/>
    <p:sldId id="308" r:id="rId20"/>
    <p:sldId id="318" r:id="rId21"/>
    <p:sldId id="309" r:id="rId22"/>
    <p:sldId id="316" r:id="rId23"/>
    <p:sldId id="323" r:id="rId24"/>
    <p:sldId id="311" r:id="rId25"/>
    <p:sldId id="312" r:id="rId26"/>
    <p:sldId id="315" r:id="rId27"/>
    <p:sldId id="313" r:id="rId28"/>
    <p:sldId id="319"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8000"/>
    <a:srgbClr val="FF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4" autoAdjust="0"/>
    <p:restoredTop sz="95980" autoAdjust="0"/>
  </p:normalViewPr>
  <p:slideViewPr>
    <p:cSldViewPr>
      <p:cViewPr varScale="1">
        <p:scale>
          <a:sx n="82" d="100"/>
          <a:sy n="82" d="100"/>
        </p:scale>
        <p:origin x="147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
    </p:cViewPr>
  </p:sorterViewPr>
  <p:notesViewPr>
    <p:cSldViewPr>
      <p:cViewPr>
        <p:scale>
          <a:sx n="75" d="100"/>
          <a:sy n="75" d="100"/>
        </p:scale>
        <p:origin x="-1752" y="438"/>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C7273E93-CA53-4FFA-BD07-E55A10459EA1}" type="datetimeFigureOut">
              <a:rPr lang="en-US" smtClean="0"/>
              <a:pPr/>
              <a:t>10/29/2019</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887A10A1-E377-4EDE-A2DB-FFD4209D2F4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defTabSz="931720">
              <a:defRPr sz="1200"/>
            </a:lvl1pPr>
          </a:lstStyle>
          <a:p>
            <a:pPr>
              <a:defRPr/>
            </a:pPr>
            <a:endParaRPr lang="en-US" dirty="0"/>
          </a:p>
        </p:txBody>
      </p:sp>
      <p:sp>
        <p:nvSpPr>
          <p:cNvPr id="11267"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algn="r" defTabSz="931720">
              <a:defRPr sz="120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defTabSz="931720">
              <a:defRPr sz="1200"/>
            </a:lvl1pPr>
          </a:lstStyle>
          <a:p>
            <a:pPr>
              <a:defRPr/>
            </a:pPr>
            <a:endParaRPr lang="en-US" dirty="0"/>
          </a:p>
        </p:txBody>
      </p:sp>
      <p:sp>
        <p:nvSpPr>
          <p:cNvPr id="11271"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algn="r" defTabSz="931720">
              <a:defRPr sz="1200"/>
            </a:lvl1pPr>
          </a:lstStyle>
          <a:p>
            <a:pPr>
              <a:defRPr/>
            </a:pPr>
            <a:fld id="{5B83944B-0ABF-42C4-9D4E-3E327E3E657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9CB3B37-0E70-4243-A5B2-698E8AD13B2C}" type="slidenum">
              <a:rPr lang="en-US" smtClean="0"/>
              <a:pPr/>
              <a:t>1</a:t>
            </a:fld>
            <a:endParaRPr 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Scope of the Asset</a:t>
            </a:r>
            <a:r>
              <a:rPr lang="en-US" b="1" baseline="0" dirty="0"/>
              <a:t> Integrity Program</a:t>
            </a:r>
            <a:endParaRPr lang="en-US" b="1" dirty="0"/>
          </a:p>
          <a:p>
            <a:endParaRPr lang="en-US" b="1" dirty="0"/>
          </a:p>
          <a:p>
            <a:r>
              <a:rPr lang="en-US" b="1" dirty="0"/>
              <a:t>Communication</a:t>
            </a:r>
            <a:r>
              <a:rPr lang="en-US" b="1" baseline="0" dirty="0"/>
              <a:t> objective:</a:t>
            </a:r>
          </a:p>
          <a:p>
            <a:endParaRPr lang="en-US" b="1" baseline="0" dirty="0"/>
          </a:p>
          <a:p>
            <a:pPr lvl="1">
              <a:buFont typeface="Arial" pitchFamily="34" charset="0"/>
              <a:buChar char="•"/>
            </a:pPr>
            <a:r>
              <a:rPr lang="en-US" baseline="0" dirty="0"/>
              <a:t> The Chevron</a:t>
            </a:r>
            <a:r>
              <a:rPr lang="en-US" dirty="0"/>
              <a:t> Integrated Risk Prioritization Matrix is used to identify what is important.  </a:t>
            </a:r>
            <a:endParaRPr lang="en-US" baseline="0" dirty="0"/>
          </a:p>
          <a:p>
            <a:pPr lvl="1">
              <a:buFont typeface="Arial" pitchFamily="34" charset="0"/>
              <a:buChar char="•"/>
            </a:pPr>
            <a:r>
              <a:rPr lang="en-US" baseline="0" dirty="0"/>
              <a:t> Equipment is incorporated into the AIM program based on assessed consequence considering safety, health, environment, and asset consequences.  Other equipment is incorporated into existing inspection, reliability, and ,maintenance programs.</a:t>
            </a:r>
          </a:p>
          <a:p>
            <a:pPr lvl="1">
              <a:buFont typeface="Arial" pitchFamily="34" charset="0"/>
              <a:buChar char="•"/>
            </a:pPr>
            <a:r>
              <a:rPr lang="en-US" baseline="0" dirty="0"/>
              <a:t> Only failures which can result in a potential Consequence 1 and 2 are included into AIM.</a:t>
            </a:r>
          </a:p>
          <a:p>
            <a:pPr lvl="1">
              <a:buFont typeface="Arial" pitchFamily="34" charset="0"/>
              <a:buChar char="•"/>
            </a:pPr>
            <a:r>
              <a:rPr lang="en-US" baseline="0" dirty="0"/>
              <a:t> Definition of Consequence 1 and 2 are defined on the next page.</a:t>
            </a:r>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eaLnBrk="1" hangingPunct="1">
              <a:defRPr/>
            </a:pPr>
            <a:r>
              <a:rPr lang="en-US" b="1" dirty="0"/>
              <a:t>Superintendent</a:t>
            </a:r>
            <a:endParaRPr lang="en-US" sz="1000" b="1" kern="0" dirty="0">
              <a:solidFill>
                <a:schemeClr val="accent2"/>
              </a:solidFill>
            </a:endParaRPr>
          </a:p>
          <a:p>
            <a:pPr eaLnBrk="1" hangingPunct="1"/>
            <a:endParaRPr lang="en-US" b="1" dirty="0"/>
          </a:p>
          <a:p>
            <a:r>
              <a:rPr lang="en-US" dirty="0"/>
              <a:t>CABGOC Management process was issued in October</a:t>
            </a:r>
          </a:p>
          <a:p>
            <a:endParaRPr lang="en-US" dirty="0"/>
          </a:p>
          <a:p>
            <a:r>
              <a:rPr lang="en-US" dirty="0"/>
              <a:t>Have copies here if you’d like one</a:t>
            </a:r>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b="1" dirty="0"/>
          </a:p>
          <a:p>
            <a:pPr eaLnBrk="1" hangingPunct="1"/>
            <a:r>
              <a:rPr lang="en-US" b="1" baseline="0" dirty="0"/>
              <a:t>Communication Objective:</a:t>
            </a:r>
          </a:p>
          <a:p>
            <a:endParaRPr lang="en-US" dirty="0"/>
          </a:p>
          <a:p>
            <a:r>
              <a:rPr lang="en-US" dirty="0"/>
              <a:t>Bring up link to show the NCR form</a:t>
            </a:r>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a:t>Communication Objectives: Cover Overall Process Roles as well as Nonconformance Process Roles</a:t>
            </a:r>
          </a:p>
          <a:p>
            <a:pPr eaLnBrk="1" hangingPunct="1"/>
            <a:endParaRPr lang="en-US" b="1" dirty="0"/>
          </a:p>
          <a:p>
            <a:r>
              <a:rPr lang="en-US" dirty="0"/>
              <a:t>See information in Slide</a:t>
            </a:r>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eaLnBrk="1" hangingPunct="1">
              <a:defRPr/>
            </a:pPr>
            <a:r>
              <a:rPr lang="en-US" b="1" dirty="0"/>
              <a:t>Superintendent</a:t>
            </a:r>
            <a:endParaRPr lang="en-US" sz="1000" b="1" kern="0" dirty="0">
              <a:solidFill>
                <a:schemeClr val="accent2"/>
              </a:solidFill>
            </a:endParaRPr>
          </a:p>
          <a:p>
            <a:pPr eaLnBrk="1" hangingPunct="1"/>
            <a:endParaRPr lang="en-US" b="1" dirty="0"/>
          </a:p>
          <a:p>
            <a:pPr eaLnBrk="1" hangingPunct="1"/>
            <a:r>
              <a:rPr lang="en-US" b="1" dirty="0"/>
              <a:t>Communication Objectives: Cover Overall Process Roles as well as Nonconformance Process Roles</a:t>
            </a:r>
          </a:p>
          <a:p>
            <a:pPr eaLnBrk="1" hangingPunct="1"/>
            <a:endParaRPr lang="en-US" b="1" dirty="0"/>
          </a:p>
          <a:p>
            <a:r>
              <a:rPr lang="en-US" dirty="0"/>
              <a:t>Most important is assigning the NCR champion for the area</a:t>
            </a:r>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eaLnBrk="1" hangingPunct="1">
              <a:defRPr/>
            </a:pPr>
            <a:r>
              <a:rPr lang="en-US" b="1" dirty="0"/>
              <a:t>Superintendent</a:t>
            </a:r>
            <a:endParaRPr lang="en-US" sz="1000" b="1" kern="0" dirty="0">
              <a:solidFill>
                <a:schemeClr val="accent2"/>
              </a:solidFill>
            </a:endParaRPr>
          </a:p>
          <a:p>
            <a:pPr eaLnBrk="1" hangingPunct="1"/>
            <a:endParaRPr lang="en-US" b="1" dirty="0"/>
          </a:p>
          <a:p>
            <a:pPr eaLnBrk="1" hangingPunct="1"/>
            <a:r>
              <a:rPr lang="en-US" b="1" dirty="0"/>
              <a:t>Communication Objectives: Cover Overall Process Roles as well as Nonconformance Process Roles</a:t>
            </a:r>
          </a:p>
          <a:p>
            <a:pPr eaLnBrk="1" hangingPunct="1"/>
            <a:endParaRPr lang="en-US" b="1" dirty="0"/>
          </a:p>
          <a:p>
            <a:r>
              <a:rPr lang="en-US" dirty="0"/>
              <a:t>Most important is assigning the NCR champion for the area</a:t>
            </a:r>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eaLnBrk="1" hangingPunct="1">
              <a:defRPr/>
            </a:pPr>
            <a:r>
              <a:rPr lang="en-US" b="1" dirty="0"/>
              <a:t>The AIR Coordinator</a:t>
            </a:r>
            <a:endParaRPr lang="en-US" sz="1000" b="1" kern="0" dirty="0">
              <a:solidFill>
                <a:schemeClr val="accent2"/>
              </a:solidFill>
            </a:endParaRPr>
          </a:p>
          <a:p>
            <a:pPr eaLnBrk="1" hangingPunct="1"/>
            <a:endParaRPr lang="en-US" b="1" dirty="0"/>
          </a:p>
          <a:p>
            <a:pPr eaLnBrk="1" hangingPunct="1"/>
            <a:r>
              <a:rPr lang="en-US" b="1" dirty="0"/>
              <a:t>Communication Objectives: Cover Overall Process Roles as well as Nonconformance Process Roles</a:t>
            </a:r>
          </a:p>
          <a:p>
            <a:pPr eaLnBrk="1" hangingPunct="1"/>
            <a:endParaRPr lang="en-US" b="1" dirty="0"/>
          </a:p>
          <a:p>
            <a:r>
              <a:rPr lang="en-US" dirty="0"/>
              <a:t>See information in Slide</a:t>
            </a:r>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eaLnBrk="1" hangingPunct="1">
              <a:defRPr/>
            </a:pPr>
            <a:r>
              <a:rPr lang="en-US" b="1" dirty="0"/>
              <a:t>AIR Superintendent</a:t>
            </a:r>
            <a:endParaRPr lang="en-US" sz="1000" b="1" kern="0" dirty="0">
              <a:solidFill>
                <a:schemeClr val="accent2"/>
              </a:solidFill>
            </a:endParaRPr>
          </a:p>
          <a:p>
            <a:pPr eaLnBrk="1" hangingPunct="1"/>
            <a:endParaRPr lang="en-US" b="1" dirty="0"/>
          </a:p>
          <a:p>
            <a:pPr eaLnBrk="1" hangingPunct="1"/>
            <a:r>
              <a:rPr lang="en-US" b="1" dirty="0"/>
              <a:t>Communication Objectives: Cover Overall Process Roles as well as Nonconformance Process Roles</a:t>
            </a:r>
          </a:p>
          <a:p>
            <a:pPr eaLnBrk="1" hangingPunct="1"/>
            <a:endParaRPr lang="en-US" b="1" dirty="0"/>
          </a:p>
          <a:p>
            <a:r>
              <a:rPr lang="en-US" dirty="0"/>
              <a:t>See information in Slide</a:t>
            </a:r>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eaLnBrk="1" hangingPunct="1">
              <a:defRPr/>
            </a:pPr>
            <a:r>
              <a:rPr lang="en-US" b="1" dirty="0"/>
              <a:t>AIR Supervisors</a:t>
            </a:r>
            <a:endParaRPr lang="en-US" sz="1000" b="1" kern="0" dirty="0">
              <a:solidFill>
                <a:schemeClr val="accent2"/>
              </a:solidFill>
            </a:endParaRPr>
          </a:p>
          <a:p>
            <a:pPr eaLnBrk="1" hangingPunct="1"/>
            <a:endParaRPr lang="en-US" b="1" dirty="0"/>
          </a:p>
          <a:p>
            <a:pPr eaLnBrk="1" hangingPunct="1"/>
            <a:r>
              <a:rPr lang="en-US" b="1" dirty="0"/>
              <a:t>Communication Objectives: Cover Overall Process Roles as well as Nonconformance Process Roles</a:t>
            </a:r>
          </a:p>
          <a:p>
            <a:pPr eaLnBrk="1" hangingPunct="1"/>
            <a:endParaRPr lang="en-US" b="1" dirty="0"/>
          </a:p>
          <a:p>
            <a:r>
              <a:rPr lang="en-US" dirty="0"/>
              <a:t>See information in Slide</a:t>
            </a:r>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eaLnBrk="1" hangingPunct="1">
              <a:defRPr/>
            </a:pPr>
            <a:r>
              <a:rPr lang="en-US" b="1" kern="0" dirty="0"/>
              <a:t>Operations Manager</a:t>
            </a:r>
          </a:p>
          <a:p>
            <a:pPr eaLnBrk="1" hangingPunct="1"/>
            <a:endParaRPr lang="en-US" b="1" dirty="0"/>
          </a:p>
          <a:p>
            <a:pPr eaLnBrk="1" hangingPunct="1"/>
            <a:r>
              <a:rPr lang="en-US" b="1" dirty="0"/>
              <a:t>Communication Objectives: Cover Overall Process Roles as well as Nonconformance Process Roles</a:t>
            </a:r>
          </a:p>
          <a:p>
            <a:pPr eaLnBrk="1" hangingPunct="1"/>
            <a:endParaRPr lang="en-US" b="1" dirty="0"/>
          </a:p>
          <a:p>
            <a:r>
              <a:rPr lang="en-US" dirty="0"/>
              <a:t>See information in Slide</a:t>
            </a:r>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4126" eaLnBrk="1" hangingPunct="1">
              <a:defRPr/>
            </a:pPr>
            <a:r>
              <a:rPr lang="en-US" b="1" dirty="0"/>
              <a:t>AIM Procedure</a:t>
            </a:r>
            <a:endParaRPr lang="en-US" sz="1000" b="1" kern="0" dirty="0">
              <a:solidFill>
                <a:schemeClr val="accent2"/>
              </a:solidFill>
            </a:endParaRPr>
          </a:p>
          <a:p>
            <a:pPr eaLnBrk="1" hangingPunct="1"/>
            <a:endParaRPr lang="en-US" b="1" dirty="0"/>
          </a:p>
          <a:p>
            <a:pPr eaLnBrk="1" hangingPunct="1"/>
            <a:r>
              <a:rPr lang="en-US" b="1" baseline="0" dirty="0"/>
              <a:t>Communication Objective:</a:t>
            </a:r>
          </a:p>
          <a:p>
            <a:pPr eaLnBrk="1" hangingPunct="1"/>
            <a:endParaRPr lang="en-US" b="1" baseline="0" dirty="0"/>
          </a:p>
          <a:p>
            <a:pPr eaLnBrk="1" hangingPunct="1"/>
            <a:r>
              <a:rPr lang="en-US" b="0" baseline="0" dirty="0"/>
              <a:t>Refer to notes on same slide highlighting Section 5</a:t>
            </a:r>
          </a:p>
          <a:p>
            <a:pPr eaLnBrk="1" hangingPunct="1"/>
            <a:r>
              <a:rPr lang="en-US" b="0" baseline="0" dirty="0"/>
              <a:t>This section will give an overview of section 8.0 – </a:t>
            </a:r>
            <a:r>
              <a:rPr lang="en-US" b="1" baseline="0" dirty="0"/>
              <a:t>Execute, plan, and track compliance</a:t>
            </a:r>
            <a:endParaRPr lang="en-US" b="1" dirty="0"/>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baseline="0" dirty="0"/>
              <a:t>Communication Objective:</a:t>
            </a:r>
          </a:p>
          <a:p>
            <a:endParaRPr lang="en-US" dirty="0"/>
          </a:p>
          <a:p>
            <a:r>
              <a:rPr lang="en-US" dirty="0"/>
              <a:t>Key point is moving forward to have NCRs created by end of 1Q12 to match IIL</a:t>
            </a:r>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marL="0" lvl="1" defTabSz="914126" eaLnBrk="1" hangingPunct="1">
              <a:defRPr/>
            </a:pPr>
            <a:r>
              <a:rPr lang="en-US" b="1" dirty="0"/>
              <a:t>Nonconformance process</a:t>
            </a:r>
            <a:endParaRPr lang="en-US" sz="1000" b="1" kern="0" dirty="0">
              <a:solidFill>
                <a:schemeClr val="accent2"/>
              </a:solidFill>
            </a:endParaRPr>
          </a:p>
          <a:p>
            <a:pPr eaLnBrk="1" hangingPunct="1"/>
            <a:endParaRPr lang="en-US" b="1" dirty="0"/>
          </a:p>
          <a:p>
            <a:pPr eaLnBrk="1" hangingPunct="1"/>
            <a:r>
              <a:rPr lang="en-US" b="1" baseline="0" dirty="0"/>
              <a:t>Communication Objectives:</a:t>
            </a:r>
          </a:p>
          <a:p>
            <a:pPr eaLnBrk="1" hangingPunct="1"/>
            <a:endParaRPr lang="en-US" b="1" baseline="0" dirty="0"/>
          </a:p>
          <a:p>
            <a:pPr lvl="0">
              <a:buFont typeface="Arial" pitchFamily="34" charset="0"/>
              <a:buChar char="•"/>
            </a:pPr>
            <a:r>
              <a:rPr lang="en-US" b="0" baseline="0" dirty="0"/>
              <a:t>There is a process which needs to be followed for each type.</a:t>
            </a:r>
          </a:p>
          <a:p>
            <a:pPr lvl="1">
              <a:buFont typeface="Arial" pitchFamily="34" charset="0"/>
              <a:buChar char="•"/>
            </a:pPr>
            <a:r>
              <a:rPr lang="en-US" b="0" baseline="0" dirty="0"/>
              <a:t> Discrepant Material</a:t>
            </a:r>
          </a:p>
          <a:p>
            <a:pPr lvl="2">
              <a:buFont typeface="Arial" pitchFamily="34" charset="0"/>
              <a:buChar char="•"/>
            </a:pPr>
            <a:r>
              <a:rPr lang="en-US" b="0" baseline="0" dirty="0"/>
              <a:t> Evaluated for severity (Shutdown </a:t>
            </a:r>
            <a:r>
              <a:rPr lang="en-US" b="0" baseline="0" dirty="0" err="1"/>
              <a:t>vs</a:t>
            </a:r>
            <a:r>
              <a:rPr lang="en-US" b="0" baseline="0" dirty="0"/>
              <a:t> 30 days </a:t>
            </a:r>
            <a:r>
              <a:rPr lang="en-US" b="0" baseline="0" dirty="0" err="1"/>
              <a:t>vs</a:t>
            </a:r>
            <a:r>
              <a:rPr lang="en-US" b="0" baseline="0" dirty="0"/>
              <a:t> 90 days).</a:t>
            </a:r>
          </a:p>
          <a:p>
            <a:pPr lvl="2">
              <a:buFont typeface="Arial" pitchFamily="34" charset="0"/>
              <a:buChar char="•"/>
            </a:pPr>
            <a:r>
              <a:rPr lang="en-US" b="0" baseline="0" dirty="0"/>
              <a:t> Seek approval</a:t>
            </a:r>
          </a:p>
          <a:p>
            <a:pPr lvl="1">
              <a:buFont typeface="Arial" pitchFamily="34" charset="0"/>
              <a:buChar char="•"/>
            </a:pPr>
            <a:r>
              <a:rPr lang="en-US" b="0" baseline="0" dirty="0"/>
              <a:t> Overdue tasks</a:t>
            </a:r>
          </a:p>
          <a:p>
            <a:pPr lvl="2">
              <a:buFont typeface="Arial" pitchFamily="34" charset="0"/>
              <a:buChar char="•"/>
            </a:pPr>
            <a:r>
              <a:rPr lang="en-US" b="0" baseline="0" dirty="0"/>
              <a:t> Nonconformance needs to be approved before task due date.</a:t>
            </a:r>
            <a:endParaRPr lang="en-US" b="1" dirty="0"/>
          </a:p>
          <a:p>
            <a:pPr>
              <a:buFont typeface="Arial" pitchFamily="34" charset="0"/>
              <a:buChar char="•"/>
            </a:pPr>
            <a:r>
              <a:rPr lang="en-US" dirty="0"/>
              <a:t> NCR process is however the same for both types</a:t>
            </a:r>
          </a:p>
          <a:p>
            <a:pPr lvl="1">
              <a:buFont typeface="Arial" pitchFamily="34" charset="0"/>
              <a:buChar char="•"/>
            </a:pPr>
            <a:r>
              <a:rPr lang="en-US" baseline="0" dirty="0"/>
              <a:t> Initiation / TA / RA / Recommendation / Approval / Tracking</a:t>
            </a:r>
            <a:endParaRPr lang="en-US" dirty="0"/>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marL="0" lvl="1" defTabSz="914126" eaLnBrk="1" hangingPunct="1">
              <a:defRPr/>
            </a:pPr>
            <a:r>
              <a:rPr lang="en-US" b="1" dirty="0"/>
              <a:t>Discrepant Material</a:t>
            </a:r>
            <a:endParaRPr lang="en-US" sz="1000" b="1" kern="0" dirty="0">
              <a:solidFill>
                <a:schemeClr val="accent2"/>
              </a:solidFill>
            </a:endParaRPr>
          </a:p>
          <a:p>
            <a:pPr eaLnBrk="1" hangingPunct="1"/>
            <a:endParaRPr lang="en-US" b="1" dirty="0"/>
          </a:p>
          <a:p>
            <a:pPr eaLnBrk="1" hangingPunct="1"/>
            <a:r>
              <a:rPr lang="en-US" b="1" baseline="0" dirty="0"/>
              <a:t>Communication Objectives:</a:t>
            </a:r>
          </a:p>
          <a:p>
            <a:pPr eaLnBrk="1" hangingPunct="1"/>
            <a:endParaRPr lang="en-US" b="1" baseline="0" dirty="0"/>
          </a:p>
          <a:p>
            <a:pPr lvl="0">
              <a:buFont typeface="Arial" pitchFamily="34" charset="0"/>
              <a:buChar char="•"/>
            </a:pPr>
            <a:r>
              <a:rPr lang="en-US" b="0" baseline="0" dirty="0"/>
              <a:t> Discrepant Material Conditions Examples:</a:t>
            </a:r>
          </a:p>
          <a:p>
            <a:pPr lvl="1">
              <a:buFont typeface="Arial" pitchFamily="34" charset="0"/>
              <a:buChar char="•"/>
            </a:pPr>
            <a:r>
              <a:rPr lang="en-US" b="0" baseline="0" dirty="0"/>
              <a:t> Wall thickness less that design</a:t>
            </a:r>
          </a:p>
          <a:p>
            <a:pPr lvl="1">
              <a:buFont typeface="Arial" pitchFamily="34" charset="0"/>
              <a:buChar char="•"/>
            </a:pPr>
            <a:r>
              <a:rPr lang="en-US" b="0" baseline="0" dirty="0"/>
              <a:t> Coating damage</a:t>
            </a:r>
          </a:p>
          <a:p>
            <a:pPr lvl="1">
              <a:buFont typeface="Arial" pitchFamily="34" charset="0"/>
              <a:buChar char="•"/>
            </a:pPr>
            <a:r>
              <a:rPr lang="en-US" b="0" baseline="0" dirty="0"/>
              <a:t> Incorrect valve trim utilized</a:t>
            </a:r>
          </a:p>
          <a:p>
            <a:pPr lvl="1">
              <a:buFont typeface="Arial" pitchFamily="34" charset="0"/>
              <a:buChar char="•"/>
            </a:pPr>
            <a:r>
              <a:rPr lang="en-US" dirty="0"/>
              <a:t>Temporary Leak Repairs</a:t>
            </a:r>
            <a:endParaRPr lang="en-US" b="0" baseline="0" dirty="0"/>
          </a:p>
          <a:p>
            <a:endParaRPr lang="en-US" dirty="0"/>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4126" eaLnBrk="1" hangingPunct="1">
              <a:defRPr/>
            </a:pPr>
            <a:r>
              <a:rPr lang="en-US" b="1" dirty="0"/>
              <a:t>Technical Analysis</a:t>
            </a:r>
            <a:endParaRPr lang="en-US" sz="1000" b="1" kern="0" dirty="0">
              <a:solidFill>
                <a:schemeClr val="accent2"/>
              </a:solidFill>
            </a:endParaRPr>
          </a:p>
          <a:p>
            <a:pPr eaLnBrk="1" hangingPunct="1"/>
            <a:endParaRPr lang="en-US" b="1" dirty="0"/>
          </a:p>
          <a:p>
            <a:pPr eaLnBrk="1" hangingPunct="1"/>
            <a:r>
              <a:rPr lang="en-US" b="1" baseline="0" dirty="0"/>
              <a:t>Communication Objectives:</a:t>
            </a:r>
          </a:p>
          <a:p>
            <a:pPr eaLnBrk="1" hangingPunct="1"/>
            <a:endParaRPr lang="en-US" b="1" baseline="0" dirty="0"/>
          </a:p>
          <a:p>
            <a:pPr lvl="0">
              <a:buFont typeface="Arial" pitchFamily="34" charset="0"/>
              <a:buChar char="•"/>
            </a:pPr>
            <a:r>
              <a:rPr lang="en-US" b="0" baseline="0" dirty="0"/>
              <a:t> Go through list which communicates what is expected for a good technical analysis.</a:t>
            </a:r>
            <a:endParaRPr lang="en-US" dirty="0"/>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4126" eaLnBrk="1" hangingPunct="1">
              <a:defRPr/>
            </a:pPr>
            <a:r>
              <a:rPr lang="en-US" b="1" dirty="0"/>
              <a:t>Risk Evaluation of selected alternative</a:t>
            </a:r>
            <a:endParaRPr lang="en-US" sz="1000" b="1" kern="0" dirty="0">
              <a:solidFill>
                <a:schemeClr val="accent2"/>
              </a:solidFill>
            </a:endParaRPr>
          </a:p>
          <a:p>
            <a:pPr eaLnBrk="1" hangingPunct="1"/>
            <a:endParaRPr lang="en-US" b="1" dirty="0"/>
          </a:p>
          <a:p>
            <a:pPr eaLnBrk="1" hangingPunct="1"/>
            <a:r>
              <a:rPr lang="en-US" b="1" baseline="0" dirty="0"/>
              <a:t>Communication Objectives:</a:t>
            </a:r>
          </a:p>
          <a:p>
            <a:pPr eaLnBrk="1" hangingPunct="1"/>
            <a:endParaRPr lang="en-US" b="1" baseline="0" dirty="0"/>
          </a:p>
          <a:p>
            <a:pPr lvl="0">
              <a:buFont typeface="Arial" pitchFamily="34" charset="0"/>
              <a:buChar char="•"/>
            </a:pPr>
            <a:r>
              <a:rPr lang="en-US" b="0" baseline="0" dirty="0"/>
              <a:t> The recommendation then needs to be re-risked using the Chevron Integrated Risk Prioritization Matrix. It is important to communicate the change in risk to the approver of the NCR. Risk should also include the safeguards provided by other layers of protection.</a:t>
            </a:r>
            <a:endParaRPr lang="en-US" dirty="0"/>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4126" eaLnBrk="1" hangingPunct="1">
              <a:defRPr/>
            </a:pPr>
            <a:r>
              <a:rPr lang="en-US" b="1" dirty="0"/>
              <a:t>Overdue task NCR</a:t>
            </a:r>
            <a:endParaRPr lang="en-US" sz="1000" b="1" kern="0" dirty="0">
              <a:solidFill>
                <a:schemeClr val="accent2"/>
              </a:solidFill>
            </a:endParaRPr>
          </a:p>
          <a:p>
            <a:pPr eaLnBrk="1" hangingPunct="1"/>
            <a:endParaRPr lang="en-US" b="1" dirty="0"/>
          </a:p>
          <a:p>
            <a:pPr eaLnBrk="1" hangingPunct="1"/>
            <a:r>
              <a:rPr lang="en-US" b="1" baseline="0" dirty="0"/>
              <a:t>Communication Objectives:</a:t>
            </a:r>
          </a:p>
          <a:p>
            <a:pPr eaLnBrk="1" hangingPunct="1"/>
            <a:endParaRPr lang="en-US" b="1" baseline="0" dirty="0"/>
          </a:p>
          <a:p>
            <a:pPr lvl="0">
              <a:buFont typeface="Arial" pitchFamily="34" charset="0"/>
              <a:buChar char="•"/>
            </a:pPr>
            <a:r>
              <a:rPr lang="en-US" b="0" baseline="0" dirty="0"/>
              <a:t> Team to prepare the NCR package which should include the information provided in the slide.</a:t>
            </a:r>
            <a:endParaRPr lang="en-US" dirty="0"/>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4126" eaLnBrk="1" hangingPunct="1">
              <a:defRPr/>
            </a:pPr>
            <a:r>
              <a:rPr lang="en-US" b="1" dirty="0"/>
              <a:t>Nonconformance Approval Process</a:t>
            </a:r>
            <a:endParaRPr lang="en-US" sz="1000" b="1" kern="0" dirty="0">
              <a:solidFill>
                <a:schemeClr val="accent2"/>
              </a:solidFill>
            </a:endParaRPr>
          </a:p>
          <a:p>
            <a:pPr eaLnBrk="1" hangingPunct="1"/>
            <a:endParaRPr lang="en-US" b="1" dirty="0"/>
          </a:p>
          <a:p>
            <a:pPr eaLnBrk="1" hangingPunct="1"/>
            <a:r>
              <a:rPr lang="en-US" b="1" baseline="0" dirty="0"/>
              <a:t>Communication Objectives:</a:t>
            </a:r>
          </a:p>
          <a:p>
            <a:pPr eaLnBrk="1" hangingPunct="1"/>
            <a:endParaRPr lang="en-US" b="1" baseline="0" dirty="0"/>
          </a:p>
          <a:p>
            <a:pPr lvl="0">
              <a:buFont typeface="Arial" pitchFamily="34" charset="0"/>
              <a:buChar char="•"/>
            </a:pPr>
            <a:r>
              <a:rPr lang="en-US" b="0" baseline="0" dirty="0"/>
              <a:t> Type and nature of the NCR will affect the required level of approval.</a:t>
            </a:r>
          </a:p>
          <a:p>
            <a:pPr lvl="0">
              <a:buFont typeface="Arial" pitchFamily="34" charset="0"/>
              <a:buChar char="•"/>
            </a:pPr>
            <a:r>
              <a:rPr lang="en-US" b="0" baseline="0" dirty="0"/>
              <a:t> Discrepant Material</a:t>
            </a:r>
          </a:p>
          <a:p>
            <a:pPr lvl="1">
              <a:buFont typeface="Arial" pitchFamily="34" charset="0"/>
              <a:buChar char="•"/>
            </a:pPr>
            <a:r>
              <a:rPr lang="en-US" b="0" baseline="0" dirty="0"/>
              <a:t> Potential consequence dependent determines level on management authorization.</a:t>
            </a:r>
          </a:p>
          <a:p>
            <a:pPr lvl="0">
              <a:buFont typeface="Arial" pitchFamily="34" charset="0"/>
              <a:buChar char="•"/>
            </a:pPr>
            <a:r>
              <a:rPr lang="en-US" b="0" baseline="0" dirty="0"/>
              <a:t> Overdue Tasks</a:t>
            </a:r>
          </a:p>
          <a:p>
            <a:pPr lvl="1">
              <a:buFont typeface="Arial" pitchFamily="34" charset="0"/>
              <a:buChar char="•"/>
            </a:pPr>
            <a:r>
              <a:rPr lang="en-US" b="0" baseline="0" dirty="0"/>
              <a:t> Deferral duration dependent (as a percentage of proposed delay .vs.  planned interval).</a:t>
            </a:r>
            <a:endParaRPr lang="en-US" dirty="0"/>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4126" eaLnBrk="1" hangingPunct="1">
              <a:defRPr/>
            </a:pPr>
            <a:r>
              <a:rPr lang="en-US" b="1" dirty="0"/>
              <a:t>Integrity Issue Log</a:t>
            </a:r>
            <a:endParaRPr lang="en-US" sz="1000" b="1" kern="0" dirty="0">
              <a:solidFill>
                <a:schemeClr val="accent2"/>
              </a:solidFill>
            </a:endParaRPr>
          </a:p>
          <a:p>
            <a:pPr eaLnBrk="1" hangingPunct="1"/>
            <a:endParaRPr lang="en-US" b="1" dirty="0"/>
          </a:p>
          <a:p>
            <a:pPr eaLnBrk="1" hangingPunct="1"/>
            <a:r>
              <a:rPr lang="en-US" b="1" baseline="0" dirty="0"/>
              <a:t>Communication Objectives:</a:t>
            </a:r>
          </a:p>
          <a:p>
            <a:pPr eaLnBrk="1" hangingPunct="1"/>
            <a:endParaRPr lang="en-US" b="1" baseline="0" dirty="0"/>
          </a:p>
          <a:p>
            <a:pPr lvl="0">
              <a:buFont typeface="Arial" pitchFamily="34" charset="0"/>
              <a:buChar char="•"/>
            </a:pPr>
            <a:r>
              <a:rPr lang="en-US" b="0" baseline="0" dirty="0"/>
              <a:t> All actions to be captured in the integrity critical log. Key information which needs to be included in the log are highlighted in the slide.</a:t>
            </a:r>
            <a:endParaRPr lang="en-US" dirty="0"/>
          </a:p>
        </p:txBody>
      </p:sp>
      <p:sp>
        <p:nvSpPr>
          <p:cNvPr id="4" name="Footer Placeholder 3"/>
          <p:cNvSpPr>
            <a:spLocks noGrp="1"/>
          </p:cNvSpPr>
          <p:nvPr>
            <p:ph type="ftr" sz="quarter" idx="10"/>
          </p:nvPr>
        </p:nvSpPr>
        <p:spPr/>
        <p:txBody>
          <a:bodyPr/>
          <a:lstStyle/>
          <a:p>
            <a:pPr>
              <a:defRPr/>
            </a:pPr>
            <a:r>
              <a:rPr lang="en-US"/>
              <a:t>Version  AUG 2009</a:t>
            </a:r>
          </a:p>
        </p:txBody>
      </p:sp>
      <p:sp>
        <p:nvSpPr>
          <p:cNvPr id="5" name="Slide Number Placeholder 4"/>
          <p:cNvSpPr>
            <a:spLocks noGrp="1"/>
          </p:cNvSpPr>
          <p:nvPr>
            <p:ph type="sldNum" sz="quarter" idx="11"/>
          </p:nvPr>
        </p:nvSpPr>
        <p:spPr/>
        <p:txBody>
          <a:bodyPr/>
          <a:lstStyle/>
          <a:p>
            <a:pPr>
              <a:defRPr/>
            </a:pPr>
            <a:fld id="{3B2A527A-3A99-42F6-B077-413A069F46DC}"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5715000" y="1600200"/>
            <a:ext cx="2362200" cy="2057400"/>
          </a:xfrm>
          <a:prstGeom prst="rect">
            <a:avLst/>
          </a:prstGeom>
          <a:solidFill>
            <a:srgbClr val="BFE9F5"/>
          </a:solidFill>
          <a:ln w="9525">
            <a:noFill/>
            <a:miter lim="800000"/>
            <a:headEnd/>
            <a:tailEnd/>
          </a:ln>
          <a:effectLst/>
        </p:spPr>
        <p:txBody>
          <a:bodyPr wrap="none" anchor="ctr"/>
          <a:lstStyle/>
          <a:p>
            <a:pPr>
              <a:defRPr/>
            </a:pPr>
            <a:endParaRPr lang="en-US" dirty="0"/>
          </a:p>
        </p:txBody>
      </p:sp>
      <p:sp>
        <p:nvSpPr>
          <p:cNvPr id="5" name="Rectangle 3"/>
          <p:cNvSpPr>
            <a:spLocks noChangeArrowheads="1"/>
          </p:cNvSpPr>
          <p:nvPr/>
        </p:nvSpPr>
        <p:spPr bwMode="auto">
          <a:xfrm>
            <a:off x="838200" y="1600200"/>
            <a:ext cx="4876800" cy="2057400"/>
          </a:xfrm>
          <a:prstGeom prst="rect">
            <a:avLst/>
          </a:prstGeom>
          <a:solidFill>
            <a:srgbClr val="0050AA"/>
          </a:solidFill>
          <a:ln w="9525">
            <a:noFill/>
            <a:miter lim="800000"/>
            <a:headEnd/>
            <a:tailEnd/>
          </a:ln>
          <a:effectLst/>
        </p:spPr>
        <p:txBody>
          <a:bodyPr wrap="none" anchor="ctr"/>
          <a:lstStyle/>
          <a:p>
            <a:pPr>
              <a:defRPr/>
            </a:pPr>
            <a:endParaRPr lang="en-US" dirty="0"/>
          </a:p>
        </p:txBody>
      </p:sp>
      <p:sp>
        <p:nvSpPr>
          <p:cNvPr id="6" name="Rectangle 4"/>
          <p:cNvSpPr>
            <a:spLocks noChangeArrowheads="1"/>
          </p:cNvSpPr>
          <p:nvPr/>
        </p:nvSpPr>
        <p:spPr bwMode="auto">
          <a:xfrm>
            <a:off x="5715000" y="1600200"/>
            <a:ext cx="838200" cy="2057400"/>
          </a:xfrm>
          <a:prstGeom prst="rect">
            <a:avLst/>
          </a:prstGeom>
          <a:solidFill>
            <a:srgbClr val="0050AA">
              <a:alpha val="60001"/>
            </a:srgbClr>
          </a:solidFill>
          <a:ln w="9525">
            <a:noFill/>
            <a:miter lim="800000"/>
            <a:headEnd/>
            <a:tailEnd/>
          </a:ln>
          <a:effectLst/>
        </p:spPr>
        <p:txBody>
          <a:bodyPr wrap="none" anchor="ctr"/>
          <a:lstStyle/>
          <a:p>
            <a:pPr>
              <a:defRPr/>
            </a:pPr>
            <a:endParaRPr lang="en-US" dirty="0"/>
          </a:p>
        </p:txBody>
      </p:sp>
      <p:sp>
        <p:nvSpPr>
          <p:cNvPr id="7" name="Rectangle 5"/>
          <p:cNvSpPr>
            <a:spLocks noChangeArrowheads="1"/>
          </p:cNvSpPr>
          <p:nvPr/>
        </p:nvSpPr>
        <p:spPr bwMode="auto">
          <a:xfrm>
            <a:off x="685800" y="1600200"/>
            <a:ext cx="76200" cy="2057400"/>
          </a:xfrm>
          <a:prstGeom prst="rect">
            <a:avLst/>
          </a:prstGeom>
          <a:solidFill>
            <a:srgbClr val="009DD9"/>
          </a:solidFill>
          <a:ln w="9525">
            <a:noFill/>
            <a:miter lim="800000"/>
            <a:headEnd/>
            <a:tailEnd/>
          </a:ln>
          <a:effectLst/>
        </p:spPr>
        <p:txBody>
          <a:bodyPr wrap="none" anchor="ctr"/>
          <a:lstStyle/>
          <a:p>
            <a:pPr>
              <a:defRPr/>
            </a:pPr>
            <a:endParaRPr lang="en-US" dirty="0"/>
          </a:p>
        </p:txBody>
      </p:sp>
      <p:sp>
        <p:nvSpPr>
          <p:cNvPr id="8" name="Rectangle 6"/>
          <p:cNvSpPr>
            <a:spLocks noChangeArrowheads="1"/>
          </p:cNvSpPr>
          <p:nvPr/>
        </p:nvSpPr>
        <p:spPr bwMode="auto">
          <a:xfrm>
            <a:off x="0" y="1600200"/>
            <a:ext cx="609600" cy="2057400"/>
          </a:xfrm>
          <a:prstGeom prst="rect">
            <a:avLst/>
          </a:prstGeom>
          <a:solidFill>
            <a:srgbClr val="BFE9F5"/>
          </a:solidFill>
          <a:ln w="9525">
            <a:noFill/>
            <a:miter lim="800000"/>
            <a:headEnd/>
            <a:tailEnd/>
          </a:ln>
          <a:effectLst/>
        </p:spPr>
        <p:txBody>
          <a:bodyPr wrap="none" anchor="ctr"/>
          <a:lstStyle/>
          <a:p>
            <a:pPr>
              <a:defRPr/>
            </a:pPr>
            <a:endParaRPr lang="en-US" dirty="0"/>
          </a:p>
        </p:txBody>
      </p:sp>
      <p:pic>
        <p:nvPicPr>
          <p:cNvPr id="9" name="Picture 7"/>
          <p:cNvPicPr>
            <a:picLocks noChangeAspect="1" noChangeArrowheads="1"/>
          </p:cNvPicPr>
          <p:nvPr/>
        </p:nvPicPr>
        <p:blipFill>
          <a:blip r:embed="rId2" cstate="print"/>
          <a:srcRect/>
          <a:stretch>
            <a:fillRect/>
          </a:stretch>
        </p:blipFill>
        <p:spPr bwMode="auto">
          <a:xfrm>
            <a:off x="444500" y="355600"/>
            <a:ext cx="850900" cy="939800"/>
          </a:xfrm>
          <a:prstGeom prst="rect">
            <a:avLst/>
          </a:prstGeom>
          <a:noFill/>
          <a:ln w="9525">
            <a:noFill/>
            <a:miter lim="800000"/>
            <a:headEnd/>
            <a:tailEnd/>
          </a:ln>
        </p:spPr>
      </p:pic>
      <p:sp>
        <p:nvSpPr>
          <p:cNvPr id="10" name="Rectangle 8"/>
          <p:cNvSpPr>
            <a:spLocks noChangeArrowheads="1"/>
          </p:cNvSpPr>
          <p:nvPr/>
        </p:nvSpPr>
        <p:spPr bwMode="auto">
          <a:xfrm>
            <a:off x="8153400" y="1600200"/>
            <a:ext cx="990600" cy="2057400"/>
          </a:xfrm>
          <a:prstGeom prst="rect">
            <a:avLst/>
          </a:prstGeom>
          <a:solidFill>
            <a:srgbClr val="009DD9"/>
          </a:solidFill>
          <a:ln w="9525">
            <a:noFill/>
            <a:miter lim="800000"/>
            <a:headEnd/>
            <a:tailEnd/>
          </a:ln>
          <a:effectLst/>
        </p:spPr>
        <p:txBody>
          <a:bodyPr wrap="none" anchor="ctr"/>
          <a:lstStyle/>
          <a:p>
            <a:pPr>
              <a:defRPr/>
            </a:pPr>
            <a:endParaRPr lang="en-US" dirty="0"/>
          </a:p>
        </p:txBody>
      </p:sp>
      <p:sp>
        <p:nvSpPr>
          <p:cNvPr id="11" name="Rectangle 11"/>
          <p:cNvSpPr>
            <a:spLocks noChangeArrowheads="1"/>
          </p:cNvSpPr>
          <p:nvPr/>
        </p:nvSpPr>
        <p:spPr bwMode="auto">
          <a:xfrm>
            <a:off x="1066800" y="6534150"/>
            <a:ext cx="2895600" cy="228600"/>
          </a:xfrm>
          <a:prstGeom prst="rect">
            <a:avLst/>
          </a:prstGeom>
          <a:noFill/>
          <a:ln w="9525">
            <a:noFill/>
            <a:miter lim="800000"/>
            <a:headEnd/>
            <a:tailEnd/>
          </a:ln>
          <a:effectLst/>
        </p:spPr>
        <p:txBody>
          <a:bodyPr/>
          <a:lstStyle/>
          <a:p>
            <a:pPr eaLnBrk="0" hangingPunct="0">
              <a:defRPr/>
            </a:pPr>
            <a:r>
              <a:rPr lang="en-US" sz="800" dirty="0">
                <a:solidFill>
                  <a:srgbClr val="666767"/>
                </a:solidFill>
                <a:latin typeface="Verdana" pitchFamily="34" charset="0"/>
              </a:rPr>
              <a:t>DOC ID</a:t>
            </a:r>
          </a:p>
        </p:txBody>
      </p:sp>
      <p:sp>
        <p:nvSpPr>
          <p:cNvPr id="12" name="Text Box 12"/>
          <p:cNvSpPr txBox="1">
            <a:spLocks noChangeArrowheads="1"/>
          </p:cNvSpPr>
          <p:nvPr/>
        </p:nvSpPr>
        <p:spPr bwMode="black">
          <a:xfrm>
            <a:off x="50800" y="6581775"/>
            <a:ext cx="939800" cy="122238"/>
          </a:xfrm>
          <a:prstGeom prst="rect">
            <a:avLst/>
          </a:prstGeom>
          <a:noFill/>
          <a:ln w="9525">
            <a:noFill/>
            <a:miter lim="800000"/>
            <a:headEnd/>
            <a:tailEnd/>
          </a:ln>
          <a:effectLst/>
        </p:spPr>
        <p:txBody>
          <a:bodyPr lIns="0" tIns="0" rIns="0" bIns="0">
            <a:spAutoFit/>
          </a:bodyPr>
          <a:lstStyle/>
          <a:p>
            <a:pPr eaLnBrk="0" hangingPunct="0">
              <a:defRPr/>
            </a:pPr>
            <a:r>
              <a:rPr lang="en-US" sz="800" dirty="0">
                <a:solidFill>
                  <a:srgbClr val="666767"/>
                </a:solidFill>
                <a:latin typeface="Verdana" pitchFamily="34" charset="0"/>
              </a:rPr>
              <a:t>© Chevron 2005</a:t>
            </a:r>
          </a:p>
        </p:txBody>
      </p:sp>
      <p:sp>
        <p:nvSpPr>
          <p:cNvPr id="8201" name="Rectangle 9"/>
          <p:cNvSpPr>
            <a:spLocks noGrp="1" noChangeArrowheads="1"/>
          </p:cNvSpPr>
          <p:nvPr>
            <p:ph type="ctrTitle"/>
          </p:nvPr>
        </p:nvSpPr>
        <p:spPr>
          <a:xfrm>
            <a:off x="990600" y="1828800"/>
            <a:ext cx="4572000" cy="1828800"/>
          </a:xfrm>
        </p:spPr>
        <p:txBody>
          <a:bodyPr anchor="t"/>
          <a:lstStyle>
            <a:lvl1pPr>
              <a:defRPr>
                <a:solidFill>
                  <a:schemeClr val="bg1"/>
                </a:solidFill>
              </a:defRPr>
            </a:lvl1pPr>
          </a:lstStyle>
          <a:p>
            <a:r>
              <a:rPr lang="en-US"/>
              <a:t>Click to edit Master title style</a:t>
            </a:r>
          </a:p>
        </p:txBody>
      </p:sp>
      <p:sp>
        <p:nvSpPr>
          <p:cNvPr id="8202" name="Rectangle 10"/>
          <p:cNvSpPr>
            <a:spLocks noGrp="1" noChangeArrowheads="1"/>
          </p:cNvSpPr>
          <p:nvPr>
            <p:ph type="subTitle" idx="1"/>
          </p:nvPr>
        </p:nvSpPr>
        <p:spPr>
          <a:xfrm>
            <a:off x="990600" y="3841750"/>
            <a:ext cx="7086600" cy="2711450"/>
          </a:xfrm>
        </p:spPr>
        <p:txBody>
          <a:bodyPr/>
          <a:lstStyle>
            <a:lvl1pPr>
              <a:lnSpc>
                <a:spcPct val="100000"/>
              </a:lnSpc>
              <a:spcAft>
                <a:spcPct val="0"/>
              </a:spcAft>
              <a:defRPr sz="1900" b="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BBAF06E4-305D-400B-BFB3-43843821CF3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0"/>
            <a:ext cx="19431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0"/>
            <a:ext cx="56769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0AA3E274-98F9-4D8C-BFFD-A5DC444BDD5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162800" cy="990600"/>
          </a:xfrm>
        </p:spPr>
        <p:txBody>
          <a:bodyPr/>
          <a:lstStyle/>
          <a:p>
            <a:r>
              <a:rPr lang="en-US"/>
              <a:t>Click to edit Master title style</a:t>
            </a:r>
          </a:p>
        </p:txBody>
      </p:sp>
      <p:sp>
        <p:nvSpPr>
          <p:cNvPr id="3" name="Table Placeholder 2"/>
          <p:cNvSpPr>
            <a:spLocks noGrp="1"/>
          </p:cNvSpPr>
          <p:nvPr>
            <p:ph type="tbl" idx="1"/>
          </p:nvPr>
        </p:nvSpPr>
        <p:spPr>
          <a:xfrm>
            <a:off x="1066800" y="1131888"/>
            <a:ext cx="7772400" cy="5421312"/>
          </a:xfrm>
        </p:spPr>
        <p:txBody>
          <a:bodyPr/>
          <a:lstStyle/>
          <a:p>
            <a:pPr lvl="0"/>
            <a:endParaRPr lang="en-US" noProof="0" dirty="0"/>
          </a:p>
        </p:txBody>
      </p:sp>
      <p:sp>
        <p:nvSpPr>
          <p:cNvPr id="4" name="Rectangle 2"/>
          <p:cNvSpPr>
            <a:spLocks noGrp="1" noChangeArrowheads="1"/>
          </p:cNvSpPr>
          <p:nvPr>
            <p:ph type="sldNum" sz="quarter" idx="10"/>
          </p:nvPr>
        </p:nvSpPr>
        <p:spPr>
          <a:ln/>
        </p:spPr>
        <p:txBody>
          <a:bodyPr/>
          <a:lstStyle>
            <a:lvl1pPr>
              <a:defRPr/>
            </a:lvl1pPr>
          </a:lstStyle>
          <a:p>
            <a:pPr>
              <a:defRPr/>
            </a:pPr>
            <a:fld id="{1D013443-59E6-4C11-8D60-97D44022F16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8CCE0298-672A-4C2A-942D-51470FA16A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8F73BB7D-BB45-4D61-B4CD-C86A28AA184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131888"/>
            <a:ext cx="3810000" cy="5421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131888"/>
            <a:ext cx="3810000" cy="5421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B675D955-FC77-468A-9EC3-63B5694CBF5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sz="quarter" idx="10"/>
          </p:nvPr>
        </p:nvSpPr>
        <p:spPr>
          <a:ln/>
        </p:spPr>
        <p:txBody>
          <a:bodyPr/>
          <a:lstStyle>
            <a:lvl1pPr>
              <a:defRPr/>
            </a:lvl1pPr>
          </a:lstStyle>
          <a:p>
            <a:pPr>
              <a:defRPr/>
            </a:pPr>
            <a:fld id="{7F47EEC3-88A4-45A3-8A03-9540CF878F0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FD04FFEE-1BC6-4F53-8791-84F31CC3CA4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68FCE7C7-36FC-4A91-AFA5-0A9F1A1D4CD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779CFAB0-5CCD-418E-BFEB-1369435E841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8BC904C1-10B5-4329-B905-37F37440851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ldNum" sz="quarter" idx="4"/>
          </p:nvPr>
        </p:nvSpPr>
        <p:spPr bwMode="auto">
          <a:xfrm>
            <a:off x="7848600" y="6534150"/>
            <a:ext cx="1219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800">
                <a:solidFill>
                  <a:srgbClr val="080808"/>
                </a:solidFill>
                <a:latin typeface="+mn-lt"/>
              </a:defRPr>
            </a:lvl1pPr>
          </a:lstStyle>
          <a:p>
            <a:pPr>
              <a:defRPr/>
            </a:pPr>
            <a:fld id="{0042975E-2A28-4D92-A7E5-C6ECAE11CEB2}" type="slidenum">
              <a:rPr lang="en-US"/>
              <a:pPr>
                <a:defRPr/>
              </a:pPr>
              <a:t>‹#›</a:t>
            </a:fld>
            <a:endParaRPr lang="en-US" dirty="0"/>
          </a:p>
        </p:txBody>
      </p:sp>
      <p:sp>
        <p:nvSpPr>
          <p:cNvPr id="1027" name="Rectangle 3"/>
          <p:cNvSpPr>
            <a:spLocks noGrp="1" noChangeArrowheads="1"/>
          </p:cNvSpPr>
          <p:nvPr>
            <p:ph type="title"/>
          </p:nvPr>
        </p:nvSpPr>
        <p:spPr bwMode="auto">
          <a:xfrm>
            <a:off x="1066800" y="0"/>
            <a:ext cx="71628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1066800" y="1131888"/>
            <a:ext cx="7772400" cy="5421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5"/>
          <p:cNvPicPr>
            <a:picLocks noChangeAspect="1" noChangeArrowheads="1"/>
          </p:cNvPicPr>
          <p:nvPr/>
        </p:nvPicPr>
        <p:blipFill>
          <a:blip r:embed="rId14" cstate="print"/>
          <a:srcRect/>
          <a:stretch>
            <a:fillRect/>
          </a:stretch>
        </p:blipFill>
        <p:spPr bwMode="auto">
          <a:xfrm>
            <a:off x="8431213" y="228600"/>
            <a:ext cx="484187" cy="533400"/>
          </a:xfrm>
          <a:prstGeom prst="rect">
            <a:avLst/>
          </a:prstGeom>
          <a:noFill/>
          <a:ln w="9525">
            <a:noFill/>
            <a:miter lim="800000"/>
            <a:headEnd/>
            <a:tailEnd/>
          </a:ln>
        </p:spPr>
      </p:pic>
      <p:sp>
        <p:nvSpPr>
          <p:cNvPr id="7174" name="Rectangle 6"/>
          <p:cNvSpPr>
            <a:spLocks noChangeArrowheads="1"/>
          </p:cNvSpPr>
          <p:nvPr/>
        </p:nvSpPr>
        <p:spPr bwMode="auto">
          <a:xfrm>
            <a:off x="762000" y="1295400"/>
            <a:ext cx="152400" cy="5257800"/>
          </a:xfrm>
          <a:prstGeom prst="rect">
            <a:avLst/>
          </a:prstGeom>
          <a:solidFill>
            <a:srgbClr val="D4CFCA"/>
          </a:solidFill>
          <a:ln w="9525">
            <a:noFill/>
            <a:miter lim="800000"/>
            <a:headEnd/>
            <a:tailEnd/>
          </a:ln>
          <a:effectLst/>
        </p:spPr>
        <p:txBody>
          <a:bodyPr wrap="none" anchor="ctr"/>
          <a:lstStyle/>
          <a:p>
            <a:pPr>
              <a:defRPr/>
            </a:pPr>
            <a:endParaRPr lang="en-US" dirty="0"/>
          </a:p>
        </p:txBody>
      </p:sp>
      <p:sp>
        <p:nvSpPr>
          <p:cNvPr id="7175" name="Rectangle 7"/>
          <p:cNvSpPr>
            <a:spLocks noChangeArrowheads="1"/>
          </p:cNvSpPr>
          <p:nvPr/>
        </p:nvSpPr>
        <p:spPr bwMode="auto">
          <a:xfrm>
            <a:off x="609600" y="1295400"/>
            <a:ext cx="76200" cy="5257800"/>
          </a:xfrm>
          <a:prstGeom prst="rect">
            <a:avLst/>
          </a:prstGeom>
          <a:solidFill>
            <a:srgbClr val="009DD9"/>
          </a:solidFill>
          <a:ln w="9525">
            <a:noFill/>
            <a:miter lim="800000"/>
            <a:headEnd/>
            <a:tailEnd/>
          </a:ln>
          <a:effectLst/>
        </p:spPr>
        <p:txBody>
          <a:bodyPr wrap="none" anchor="ctr"/>
          <a:lstStyle/>
          <a:p>
            <a:pPr>
              <a:defRPr/>
            </a:pPr>
            <a:endParaRPr lang="en-US" dirty="0"/>
          </a:p>
        </p:txBody>
      </p:sp>
      <p:sp>
        <p:nvSpPr>
          <p:cNvPr id="7176" name="Rectangle 8"/>
          <p:cNvSpPr>
            <a:spLocks noChangeArrowheads="1"/>
          </p:cNvSpPr>
          <p:nvPr/>
        </p:nvSpPr>
        <p:spPr bwMode="auto">
          <a:xfrm>
            <a:off x="0" y="1295400"/>
            <a:ext cx="609600" cy="5257800"/>
          </a:xfrm>
          <a:prstGeom prst="rect">
            <a:avLst/>
          </a:prstGeom>
          <a:solidFill>
            <a:srgbClr val="BFE9F5"/>
          </a:solidFill>
          <a:ln w="9525">
            <a:noFill/>
            <a:miter lim="800000"/>
            <a:headEnd/>
            <a:tailEnd/>
          </a:ln>
          <a:effectLst/>
        </p:spPr>
        <p:txBody>
          <a:bodyPr wrap="none" anchor="ctr"/>
          <a:lstStyle/>
          <a:p>
            <a:pPr>
              <a:defRPr/>
            </a:pPr>
            <a:endParaRPr lang="en-US" dirty="0"/>
          </a:p>
        </p:txBody>
      </p:sp>
      <p:sp>
        <p:nvSpPr>
          <p:cNvPr id="7177" name="Rectangle 9"/>
          <p:cNvSpPr>
            <a:spLocks noChangeArrowheads="1"/>
          </p:cNvSpPr>
          <p:nvPr/>
        </p:nvSpPr>
        <p:spPr bwMode="auto">
          <a:xfrm>
            <a:off x="1066800" y="6534150"/>
            <a:ext cx="2895600" cy="228600"/>
          </a:xfrm>
          <a:prstGeom prst="rect">
            <a:avLst/>
          </a:prstGeom>
          <a:noFill/>
          <a:ln w="9525">
            <a:noFill/>
            <a:miter lim="800000"/>
            <a:headEnd/>
            <a:tailEnd/>
          </a:ln>
          <a:effectLst/>
        </p:spPr>
        <p:txBody>
          <a:bodyPr/>
          <a:lstStyle/>
          <a:p>
            <a:pPr eaLnBrk="0" hangingPunct="0">
              <a:defRPr/>
            </a:pPr>
            <a:r>
              <a:rPr lang="en-US" sz="800" dirty="0">
                <a:solidFill>
                  <a:srgbClr val="666767"/>
                </a:solidFill>
                <a:latin typeface="Verdana" pitchFamily="34" charset="0"/>
              </a:rPr>
              <a:t>DOC ID</a:t>
            </a:r>
          </a:p>
        </p:txBody>
      </p:sp>
      <p:sp>
        <p:nvSpPr>
          <p:cNvPr id="7178" name="Text Box 10"/>
          <p:cNvSpPr txBox="1">
            <a:spLocks noChangeArrowheads="1"/>
          </p:cNvSpPr>
          <p:nvPr/>
        </p:nvSpPr>
        <p:spPr bwMode="black">
          <a:xfrm>
            <a:off x="50800" y="6581775"/>
            <a:ext cx="939800" cy="122238"/>
          </a:xfrm>
          <a:prstGeom prst="rect">
            <a:avLst/>
          </a:prstGeom>
          <a:noFill/>
          <a:ln w="9525">
            <a:noFill/>
            <a:miter lim="800000"/>
            <a:headEnd/>
            <a:tailEnd/>
          </a:ln>
          <a:effectLst/>
        </p:spPr>
        <p:txBody>
          <a:bodyPr lIns="0" tIns="0" rIns="0" bIns="0">
            <a:spAutoFit/>
          </a:bodyPr>
          <a:lstStyle/>
          <a:p>
            <a:pPr eaLnBrk="0" hangingPunct="0">
              <a:defRPr/>
            </a:pPr>
            <a:r>
              <a:rPr lang="en-US" sz="800" dirty="0">
                <a:solidFill>
                  <a:srgbClr val="666767"/>
                </a:solidFill>
                <a:latin typeface="Verdana" pitchFamily="34" charset="0"/>
              </a:rPr>
              <a:t>© Chevron 2007</a:t>
            </a:r>
          </a:p>
        </p:txBody>
      </p:sp>
    </p:spTree>
  </p:cSld>
  <p:clrMap bg1="lt1" tx1="dk1" bg2="lt2" tx2="dk2" accent1="accent1" accent2="accent2" accent3="accent3" accent4="accent4" accent5="accent5" accent6="accent6" hlink="hlink" folHlink="folHlink"/>
  <p:sldLayoutIdLst>
    <p:sldLayoutId id="2147483715"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hdr="0" ftr="0" dt="0"/>
  <p:txStyles>
    <p:titleStyle>
      <a:lvl1pPr algn="l" rtl="0" eaLnBrk="0" fontAlgn="base" hangingPunct="0">
        <a:spcBef>
          <a:spcPct val="0"/>
        </a:spcBef>
        <a:spcAft>
          <a:spcPct val="0"/>
        </a:spcAft>
        <a:defRPr sz="2400" b="1">
          <a:solidFill>
            <a:srgbClr val="009DD9"/>
          </a:solidFill>
          <a:latin typeface="+mj-lt"/>
          <a:ea typeface="+mj-ea"/>
          <a:cs typeface="+mj-cs"/>
        </a:defRPr>
      </a:lvl1pPr>
      <a:lvl2pPr algn="l" rtl="0" eaLnBrk="0" fontAlgn="base" hangingPunct="0">
        <a:spcBef>
          <a:spcPct val="0"/>
        </a:spcBef>
        <a:spcAft>
          <a:spcPct val="0"/>
        </a:spcAft>
        <a:defRPr sz="2400" b="1">
          <a:solidFill>
            <a:srgbClr val="009DD9"/>
          </a:solidFill>
          <a:latin typeface="Verdana" pitchFamily="34" charset="0"/>
        </a:defRPr>
      </a:lvl2pPr>
      <a:lvl3pPr algn="l" rtl="0" eaLnBrk="0" fontAlgn="base" hangingPunct="0">
        <a:spcBef>
          <a:spcPct val="0"/>
        </a:spcBef>
        <a:spcAft>
          <a:spcPct val="0"/>
        </a:spcAft>
        <a:defRPr sz="2400" b="1">
          <a:solidFill>
            <a:srgbClr val="009DD9"/>
          </a:solidFill>
          <a:latin typeface="Verdana" pitchFamily="34" charset="0"/>
        </a:defRPr>
      </a:lvl3pPr>
      <a:lvl4pPr algn="l" rtl="0" eaLnBrk="0" fontAlgn="base" hangingPunct="0">
        <a:spcBef>
          <a:spcPct val="0"/>
        </a:spcBef>
        <a:spcAft>
          <a:spcPct val="0"/>
        </a:spcAft>
        <a:defRPr sz="2400" b="1">
          <a:solidFill>
            <a:srgbClr val="009DD9"/>
          </a:solidFill>
          <a:latin typeface="Verdana" pitchFamily="34" charset="0"/>
        </a:defRPr>
      </a:lvl4pPr>
      <a:lvl5pPr algn="l" rtl="0" eaLnBrk="0" fontAlgn="base" hangingPunct="0">
        <a:spcBef>
          <a:spcPct val="0"/>
        </a:spcBef>
        <a:spcAft>
          <a:spcPct val="0"/>
        </a:spcAft>
        <a:defRPr sz="2400" b="1">
          <a:solidFill>
            <a:srgbClr val="009DD9"/>
          </a:solidFill>
          <a:latin typeface="Verdana" pitchFamily="34" charset="0"/>
        </a:defRPr>
      </a:lvl5pPr>
      <a:lvl6pPr marL="457200" algn="l" rtl="0" fontAlgn="base">
        <a:spcBef>
          <a:spcPct val="0"/>
        </a:spcBef>
        <a:spcAft>
          <a:spcPct val="0"/>
        </a:spcAft>
        <a:defRPr sz="2400" b="1">
          <a:solidFill>
            <a:srgbClr val="009DD9"/>
          </a:solidFill>
          <a:latin typeface="Verdana" pitchFamily="34" charset="0"/>
        </a:defRPr>
      </a:lvl6pPr>
      <a:lvl7pPr marL="914400" algn="l" rtl="0" fontAlgn="base">
        <a:spcBef>
          <a:spcPct val="0"/>
        </a:spcBef>
        <a:spcAft>
          <a:spcPct val="0"/>
        </a:spcAft>
        <a:defRPr sz="2400" b="1">
          <a:solidFill>
            <a:srgbClr val="009DD9"/>
          </a:solidFill>
          <a:latin typeface="Verdana" pitchFamily="34" charset="0"/>
        </a:defRPr>
      </a:lvl7pPr>
      <a:lvl8pPr marL="1371600" algn="l" rtl="0" fontAlgn="base">
        <a:spcBef>
          <a:spcPct val="0"/>
        </a:spcBef>
        <a:spcAft>
          <a:spcPct val="0"/>
        </a:spcAft>
        <a:defRPr sz="2400" b="1">
          <a:solidFill>
            <a:srgbClr val="009DD9"/>
          </a:solidFill>
          <a:latin typeface="Verdana" pitchFamily="34" charset="0"/>
        </a:defRPr>
      </a:lvl8pPr>
      <a:lvl9pPr marL="1828800" algn="l" rtl="0" fontAlgn="base">
        <a:spcBef>
          <a:spcPct val="0"/>
        </a:spcBef>
        <a:spcAft>
          <a:spcPct val="0"/>
        </a:spcAft>
        <a:defRPr sz="2400" b="1">
          <a:solidFill>
            <a:srgbClr val="009DD9"/>
          </a:solidFill>
          <a:latin typeface="Verdana" pitchFamily="34" charset="0"/>
        </a:defRPr>
      </a:lvl9pPr>
    </p:titleStyle>
    <p:bodyStyle>
      <a:lvl1pPr marL="342900" indent="-342900" algn="l" rtl="0" eaLnBrk="0" fontAlgn="base" hangingPunct="0">
        <a:lnSpc>
          <a:spcPct val="120000"/>
        </a:lnSpc>
        <a:spcBef>
          <a:spcPct val="0"/>
        </a:spcBef>
        <a:spcAft>
          <a:spcPct val="50000"/>
        </a:spcAft>
        <a:tabLst>
          <a:tab pos="395288" algn="l"/>
          <a:tab pos="854075" algn="l"/>
          <a:tab pos="1374775" algn="l"/>
          <a:tab pos="1831975" algn="l"/>
        </a:tabLst>
        <a:defRPr sz="2200">
          <a:solidFill>
            <a:srgbClr val="080808"/>
          </a:solidFill>
          <a:latin typeface="+mn-lt"/>
          <a:ea typeface="+mn-ea"/>
          <a:cs typeface="+mn-cs"/>
        </a:defRPr>
      </a:lvl1pPr>
      <a:lvl2pPr marL="395288" indent="-280988" algn="l" rtl="0" eaLnBrk="0" fontAlgn="base" hangingPunct="0">
        <a:lnSpc>
          <a:spcPct val="120000"/>
        </a:lnSpc>
        <a:spcBef>
          <a:spcPct val="0"/>
        </a:spcBef>
        <a:spcAft>
          <a:spcPct val="50000"/>
        </a:spcAft>
        <a:buClr>
          <a:srgbClr val="F46D1F"/>
        </a:buClr>
        <a:buFont typeface="Wingdings" pitchFamily="2" charset="2"/>
        <a:buChar char="n"/>
        <a:tabLst>
          <a:tab pos="395288" algn="l"/>
          <a:tab pos="854075" algn="l"/>
          <a:tab pos="1374775" algn="l"/>
          <a:tab pos="1831975" algn="l"/>
        </a:tabLst>
        <a:defRPr sz="2200">
          <a:solidFill>
            <a:srgbClr val="080808"/>
          </a:solidFill>
          <a:latin typeface="+mn-lt"/>
        </a:defRPr>
      </a:lvl2pPr>
      <a:lvl3pPr marL="854075" indent="-280988" algn="l" rtl="0" eaLnBrk="0" fontAlgn="base" hangingPunct="0">
        <a:lnSpc>
          <a:spcPct val="120000"/>
        </a:lnSpc>
        <a:spcBef>
          <a:spcPct val="0"/>
        </a:spcBef>
        <a:spcAft>
          <a:spcPct val="50000"/>
        </a:spcAft>
        <a:buClr>
          <a:srgbClr val="0050AA"/>
        </a:buClr>
        <a:buSzPct val="90000"/>
        <a:buFont typeface="Wingdings" pitchFamily="2" charset="2"/>
        <a:buChar char="l"/>
        <a:tabLst>
          <a:tab pos="395288" algn="l"/>
          <a:tab pos="854075" algn="l"/>
          <a:tab pos="1374775" algn="l"/>
          <a:tab pos="1831975" algn="l"/>
        </a:tabLst>
        <a:defRPr sz="2000">
          <a:solidFill>
            <a:srgbClr val="080808"/>
          </a:solidFill>
          <a:latin typeface="+mn-lt"/>
        </a:defRPr>
      </a:lvl3pPr>
      <a:lvl4pPr marL="1374775" indent="-292100" algn="l" rtl="0" eaLnBrk="0" fontAlgn="base" hangingPunct="0">
        <a:lnSpc>
          <a:spcPct val="120000"/>
        </a:lnSpc>
        <a:spcBef>
          <a:spcPct val="0"/>
        </a:spcBef>
        <a:spcAft>
          <a:spcPct val="50000"/>
        </a:spcAft>
        <a:buClr>
          <a:srgbClr val="6EA20A"/>
        </a:buClr>
        <a:buFont typeface="Wingdings 3" pitchFamily="18" charset="2"/>
        <a:buChar char=""/>
        <a:tabLst>
          <a:tab pos="395288" algn="l"/>
          <a:tab pos="854075" algn="l"/>
          <a:tab pos="1374775" algn="l"/>
          <a:tab pos="1831975" algn="l"/>
        </a:tabLst>
        <a:defRPr sz="2000">
          <a:solidFill>
            <a:srgbClr val="080808"/>
          </a:solidFill>
          <a:latin typeface="+mn-lt"/>
        </a:defRPr>
      </a:lvl4pPr>
      <a:lvl5pPr marL="1831975" indent="-292100" algn="l" rtl="0" eaLnBrk="0" fontAlgn="base" hangingPunct="0">
        <a:lnSpc>
          <a:spcPct val="120000"/>
        </a:lnSpc>
        <a:spcBef>
          <a:spcPct val="0"/>
        </a:spcBef>
        <a:spcAft>
          <a:spcPct val="50000"/>
        </a:spcAft>
        <a:buClr>
          <a:srgbClr val="8E7E75"/>
        </a:buClr>
        <a:buFont typeface="Wingdings" pitchFamily="2" charset="2"/>
        <a:buChar char=""/>
        <a:tabLst>
          <a:tab pos="395288" algn="l"/>
          <a:tab pos="854075" algn="l"/>
          <a:tab pos="1374775" algn="l"/>
          <a:tab pos="1831975" algn="l"/>
        </a:tabLst>
        <a:defRPr sz="2000">
          <a:solidFill>
            <a:srgbClr val="080808"/>
          </a:solidFill>
          <a:latin typeface="+mn-lt"/>
        </a:defRPr>
      </a:lvl5pPr>
      <a:lvl6pPr marL="2289175" indent="-292100" algn="l" rtl="0" fontAlgn="base">
        <a:lnSpc>
          <a:spcPct val="120000"/>
        </a:lnSpc>
        <a:spcBef>
          <a:spcPct val="0"/>
        </a:spcBef>
        <a:spcAft>
          <a:spcPct val="50000"/>
        </a:spcAft>
        <a:buClr>
          <a:srgbClr val="8E7E75"/>
        </a:buClr>
        <a:buFont typeface="Wingdings" pitchFamily="2" charset="2"/>
        <a:buChar char=""/>
        <a:tabLst>
          <a:tab pos="395288" algn="l"/>
          <a:tab pos="854075" algn="l"/>
          <a:tab pos="1374775" algn="l"/>
          <a:tab pos="1831975" algn="l"/>
        </a:tabLst>
        <a:defRPr sz="2000">
          <a:solidFill>
            <a:srgbClr val="080808"/>
          </a:solidFill>
          <a:latin typeface="+mn-lt"/>
        </a:defRPr>
      </a:lvl6pPr>
      <a:lvl7pPr marL="2746375" indent="-292100" algn="l" rtl="0" fontAlgn="base">
        <a:lnSpc>
          <a:spcPct val="120000"/>
        </a:lnSpc>
        <a:spcBef>
          <a:spcPct val="0"/>
        </a:spcBef>
        <a:spcAft>
          <a:spcPct val="50000"/>
        </a:spcAft>
        <a:buClr>
          <a:srgbClr val="8E7E75"/>
        </a:buClr>
        <a:buFont typeface="Wingdings" pitchFamily="2" charset="2"/>
        <a:buChar char=""/>
        <a:tabLst>
          <a:tab pos="395288" algn="l"/>
          <a:tab pos="854075" algn="l"/>
          <a:tab pos="1374775" algn="l"/>
          <a:tab pos="1831975" algn="l"/>
        </a:tabLst>
        <a:defRPr sz="2000">
          <a:solidFill>
            <a:srgbClr val="080808"/>
          </a:solidFill>
          <a:latin typeface="+mn-lt"/>
        </a:defRPr>
      </a:lvl7pPr>
      <a:lvl8pPr marL="3203575" indent="-292100" algn="l" rtl="0" fontAlgn="base">
        <a:lnSpc>
          <a:spcPct val="120000"/>
        </a:lnSpc>
        <a:spcBef>
          <a:spcPct val="0"/>
        </a:spcBef>
        <a:spcAft>
          <a:spcPct val="50000"/>
        </a:spcAft>
        <a:buClr>
          <a:srgbClr val="8E7E75"/>
        </a:buClr>
        <a:buFont typeface="Wingdings" pitchFamily="2" charset="2"/>
        <a:buChar char=""/>
        <a:tabLst>
          <a:tab pos="395288" algn="l"/>
          <a:tab pos="854075" algn="l"/>
          <a:tab pos="1374775" algn="l"/>
          <a:tab pos="1831975" algn="l"/>
        </a:tabLst>
        <a:defRPr sz="2000">
          <a:solidFill>
            <a:srgbClr val="080808"/>
          </a:solidFill>
          <a:latin typeface="+mn-lt"/>
        </a:defRPr>
      </a:lvl8pPr>
      <a:lvl9pPr marL="3660775" indent="-292100" algn="l" rtl="0" fontAlgn="base">
        <a:lnSpc>
          <a:spcPct val="120000"/>
        </a:lnSpc>
        <a:spcBef>
          <a:spcPct val="0"/>
        </a:spcBef>
        <a:spcAft>
          <a:spcPct val="50000"/>
        </a:spcAft>
        <a:buClr>
          <a:srgbClr val="8E7E75"/>
        </a:buClr>
        <a:buFont typeface="Wingdings" pitchFamily="2" charset="2"/>
        <a:buChar char=""/>
        <a:tabLst>
          <a:tab pos="395288" algn="l"/>
          <a:tab pos="854075" algn="l"/>
          <a:tab pos="1374775" algn="l"/>
          <a:tab pos="1831975" algn="l"/>
        </a:tabLst>
        <a:defRPr sz="2000">
          <a:solidFill>
            <a:srgbClr val="08080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3.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6.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package" Target="../embeddings/Microsoft_Excel_Worksheet.xlsx"/><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1676400"/>
            <a:ext cx="5181600" cy="1828800"/>
          </a:xfrm>
        </p:spPr>
        <p:txBody>
          <a:bodyPr/>
          <a:lstStyle/>
          <a:p>
            <a:pPr eaLnBrk="1" hangingPunct="1"/>
            <a:r>
              <a:rPr lang="en-US" dirty="0"/>
              <a:t>CABGOC </a:t>
            </a:r>
            <a:br>
              <a:rPr lang="en-US" dirty="0"/>
            </a:br>
            <a:br>
              <a:rPr lang="en-US" sz="800" dirty="0"/>
            </a:br>
            <a:r>
              <a:rPr lang="en-US" dirty="0"/>
              <a:t>Non Conformance Report</a:t>
            </a:r>
            <a:br>
              <a:rPr lang="en-US" sz="800" dirty="0"/>
            </a:br>
            <a:br>
              <a:rPr lang="en-US" sz="800" dirty="0"/>
            </a:br>
            <a:r>
              <a:rPr lang="en-US" dirty="0"/>
              <a:t>- Procedure Overview -</a:t>
            </a:r>
            <a:br>
              <a:rPr lang="en-US" dirty="0"/>
            </a:br>
            <a:br>
              <a:rPr lang="en-US" sz="2000" dirty="0"/>
            </a:br>
            <a:br>
              <a:rPr lang="en-US" sz="2000" dirty="0"/>
            </a:br>
            <a:endParaRPr lang="en-US" sz="2000" i="1" dirty="0"/>
          </a:p>
        </p:txBody>
      </p:sp>
      <p:sp>
        <p:nvSpPr>
          <p:cNvPr id="3075" name="Rectangle 3"/>
          <p:cNvSpPr>
            <a:spLocks noGrp="1" noChangeArrowheads="1"/>
          </p:cNvSpPr>
          <p:nvPr>
            <p:ph type="subTitle" idx="1"/>
          </p:nvPr>
        </p:nvSpPr>
        <p:spPr>
          <a:xfrm>
            <a:off x="838200" y="3733800"/>
            <a:ext cx="2819400" cy="914400"/>
          </a:xfrm>
        </p:spPr>
        <p:txBody>
          <a:bodyPr/>
          <a:lstStyle/>
          <a:p>
            <a:pPr marL="0" indent="0" eaLnBrk="1" hangingPunct="1"/>
            <a:r>
              <a:rPr lang="en-US" sz="2000" dirty="0">
                <a:solidFill>
                  <a:schemeClr val="tx1"/>
                </a:solidFill>
              </a:rPr>
              <a:t>                                              </a:t>
            </a:r>
            <a:endParaRPr lang="en-US" dirty="0">
              <a:solidFill>
                <a:schemeClr val="tx1"/>
              </a:solidFill>
            </a:endParaRPr>
          </a:p>
          <a:p>
            <a:pPr marL="0" indent="0" eaLnBrk="1" hangingPunct="1"/>
            <a:endParaRPr lang="en-US" sz="1500" dirty="0">
              <a:solidFill>
                <a:schemeClr val="tx1"/>
              </a:solidFill>
            </a:endParaRPr>
          </a:p>
          <a:p>
            <a:pPr marL="0" indent="0" eaLnBrk="1" hangingPunct="1"/>
            <a:endParaRPr lang="en-US" sz="1500" dirty="0">
              <a:solidFill>
                <a:schemeClr val="tx1"/>
              </a:solidFill>
            </a:endParaRPr>
          </a:p>
        </p:txBody>
      </p:sp>
      <p:sp>
        <p:nvSpPr>
          <p:cNvPr id="5" name="Rectangle 4"/>
          <p:cNvSpPr/>
          <p:nvPr/>
        </p:nvSpPr>
        <p:spPr>
          <a:xfrm>
            <a:off x="685800" y="4191000"/>
            <a:ext cx="4572000" cy="369332"/>
          </a:xfrm>
          <a:prstGeom prst="rect">
            <a:avLst/>
          </a:prstGeom>
        </p:spPr>
        <p:txBody>
          <a:bodyPr>
            <a:spAutoFit/>
          </a:bodyPr>
          <a:lstStyle/>
          <a:p>
            <a:r>
              <a:rPr lang="en-US" dirty="0"/>
              <a:t>Operational Discipline Group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686" y="497455"/>
            <a:ext cx="7871513" cy="750320"/>
          </a:xfrm>
        </p:spPr>
        <p:txBody>
          <a:bodyPr/>
          <a:lstStyle/>
          <a:p>
            <a:r>
              <a:rPr lang="en-US" dirty="0"/>
              <a:t>Review of Nonconformance Process </a:t>
            </a:r>
            <a:br>
              <a:rPr lang="en-US" dirty="0"/>
            </a:br>
            <a:r>
              <a:rPr lang="en-US" sz="1800" dirty="0"/>
              <a:t>Risk Evaluation of Recommended Mitigation or Solution</a:t>
            </a:r>
          </a:p>
        </p:txBody>
      </p:sp>
      <p:sp>
        <p:nvSpPr>
          <p:cNvPr id="3" name="Slide Number Placeholder 2"/>
          <p:cNvSpPr>
            <a:spLocks noGrp="1"/>
          </p:cNvSpPr>
          <p:nvPr>
            <p:ph type="sldNum" sz="quarter" idx="10"/>
          </p:nvPr>
        </p:nvSpPr>
        <p:spPr/>
        <p:txBody>
          <a:bodyPr/>
          <a:lstStyle/>
          <a:p>
            <a:pPr>
              <a:defRPr/>
            </a:pPr>
            <a:fld id="{3CDAE7BB-D4F5-4CF0-9ACB-636B44827451}" type="slidenum">
              <a:rPr lang="en-US" smtClean="0"/>
              <a:pPr>
                <a:defRPr/>
              </a:pPr>
              <a:t>10</a:t>
            </a:fld>
            <a:endParaRPr lang="en-US"/>
          </a:p>
        </p:txBody>
      </p:sp>
      <p:grpSp>
        <p:nvGrpSpPr>
          <p:cNvPr id="4" name="Group 10"/>
          <p:cNvGrpSpPr/>
          <p:nvPr/>
        </p:nvGrpSpPr>
        <p:grpSpPr>
          <a:xfrm>
            <a:off x="1009650" y="1308956"/>
            <a:ext cx="4448175" cy="700819"/>
            <a:chOff x="971551" y="3314700"/>
            <a:chExt cx="7315199" cy="1152525"/>
          </a:xfrm>
        </p:grpSpPr>
        <p:sp>
          <p:nvSpPr>
            <p:cNvPr id="6" name="Chevron 5"/>
            <p:cNvSpPr/>
            <p:nvPr/>
          </p:nvSpPr>
          <p:spPr bwMode="auto">
            <a:xfrm>
              <a:off x="971551"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NCR Initiation</a:t>
              </a:r>
            </a:p>
          </p:txBody>
        </p:sp>
        <p:sp>
          <p:nvSpPr>
            <p:cNvPr id="7" name="Chevron 6"/>
            <p:cNvSpPr/>
            <p:nvPr/>
          </p:nvSpPr>
          <p:spPr bwMode="auto">
            <a:xfrm>
              <a:off x="2343151"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eaLnBrk="1" latinLnBrk="0" hangingPunct="1">
                <a:buClrTx/>
                <a:buSzTx/>
                <a:buFontTx/>
                <a:buNone/>
                <a:tabLst/>
              </a:pPr>
              <a:r>
                <a:rPr lang="en-US" sz="700" dirty="0">
                  <a:solidFill>
                    <a:schemeClr val="bg1"/>
                  </a:solidFill>
                </a:rPr>
                <a:t>Technical Analysis</a:t>
              </a:r>
            </a:p>
          </p:txBody>
        </p:sp>
        <p:sp>
          <p:nvSpPr>
            <p:cNvPr id="8" name="Chevron 7"/>
            <p:cNvSpPr/>
            <p:nvPr/>
          </p:nvSpPr>
          <p:spPr bwMode="auto">
            <a:xfrm>
              <a:off x="3705226" y="3314700"/>
              <a:ext cx="1857374" cy="1152525"/>
            </a:xfrm>
            <a:prstGeom prst="chevron">
              <a:avLst/>
            </a:prstGeom>
            <a:solidFill>
              <a:schemeClr val="accent5">
                <a:lumMod val="7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Risk Analysis</a:t>
              </a:r>
            </a:p>
          </p:txBody>
        </p:sp>
        <p:sp>
          <p:nvSpPr>
            <p:cNvPr id="9" name="Chevron 8"/>
            <p:cNvSpPr/>
            <p:nvPr/>
          </p:nvSpPr>
          <p:spPr bwMode="auto">
            <a:xfrm>
              <a:off x="5067301"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eaLnBrk="1" latinLnBrk="0" hangingPunct="1">
                <a:buClrTx/>
                <a:buSzTx/>
                <a:buFontTx/>
                <a:buNone/>
                <a:tabLst/>
              </a:pPr>
              <a:r>
                <a:rPr lang="en-US" sz="700" dirty="0">
                  <a:solidFill>
                    <a:schemeClr val="bg1"/>
                  </a:solidFill>
                </a:rPr>
                <a:t>Recommendation</a:t>
              </a:r>
            </a:p>
          </p:txBody>
        </p:sp>
        <p:sp>
          <p:nvSpPr>
            <p:cNvPr id="10" name="Chevron 9"/>
            <p:cNvSpPr/>
            <p:nvPr/>
          </p:nvSpPr>
          <p:spPr bwMode="auto">
            <a:xfrm>
              <a:off x="6429376"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Approvals</a:t>
              </a:r>
            </a:p>
          </p:txBody>
        </p:sp>
      </p:grpSp>
      <p:sp>
        <p:nvSpPr>
          <p:cNvPr id="12" name="Rectangle 11"/>
          <p:cNvSpPr/>
          <p:nvPr/>
        </p:nvSpPr>
        <p:spPr>
          <a:xfrm>
            <a:off x="685800" y="3124200"/>
            <a:ext cx="8229600" cy="3702552"/>
          </a:xfrm>
          <a:prstGeom prst="rect">
            <a:avLst/>
          </a:prstGeom>
        </p:spPr>
        <p:txBody>
          <a:bodyPr wrap="square">
            <a:spAutoFit/>
          </a:bodyPr>
          <a:lstStyle/>
          <a:p>
            <a:pPr marL="395288" lvl="1" indent="-280988">
              <a:spcBef>
                <a:spcPts val="600"/>
              </a:spcBef>
              <a:spcAft>
                <a:spcPts val="600"/>
              </a:spcAft>
              <a:buClr>
                <a:srgbClr val="F46D1F"/>
              </a:buClr>
              <a:buFont typeface="Wingdings" pitchFamily="20" charset="2"/>
              <a:buChar char="n"/>
              <a:tabLst>
                <a:tab pos="395288" algn="l"/>
                <a:tab pos="854075" algn="l"/>
                <a:tab pos="1374775" algn="l"/>
                <a:tab pos="1831975" algn="l"/>
              </a:tabLst>
              <a:defRPr/>
            </a:pPr>
            <a:endParaRPr lang="en-US" sz="1600" i="0" dirty="0">
              <a:solidFill>
                <a:srgbClr val="080808"/>
              </a:solidFill>
              <a:latin typeface="+mn-lt"/>
            </a:endParaRPr>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sz="1600" i="0" dirty="0">
                <a:latin typeface="+mn-lt"/>
              </a:rPr>
              <a:t>An analysis of the incremental change in risk as a result of the nonconformance.</a:t>
            </a:r>
          </a:p>
          <a:p>
            <a:pPr marL="1374775" lvl="3" indent="-292100">
              <a:spcBef>
                <a:spcPts val="600"/>
              </a:spcBef>
              <a:spcAft>
                <a:spcPts val="600"/>
              </a:spcAft>
              <a:buClr>
                <a:srgbClr val="6EA20A"/>
              </a:buClr>
              <a:buSzPct val="90000"/>
              <a:buFont typeface="Wingdings 3" pitchFamily="20" charset="2"/>
              <a:buChar char=""/>
              <a:tabLst>
                <a:tab pos="395288" algn="l"/>
                <a:tab pos="854075" algn="l"/>
                <a:tab pos="1374775" algn="l"/>
                <a:tab pos="1831975" algn="l"/>
              </a:tabLst>
              <a:defRPr/>
            </a:pPr>
            <a:r>
              <a:rPr lang="en-US" sz="1500" dirty="0"/>
              <a:t> </a:t>
            </a:r>
            <a:r>
              <a:rPr lang="en-US" sz="1500" i="0" dirty="0">
                <a:latin typeface="+mn-lt"/>
              </a:rPr>
              <a:t>Note: The original failure consequences will remain the same unless the inherent hazards within the system have changed.</a:t>
            </a:r>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sz="1600" i="0" dirty="0">
                <a:latin typeface="+mn-lt"/>
              </a:rPr>
              <a:t>Likelihood of failure for temporary or permanent solution will be provided by the technical analysis which needs to account for:</a:t>
            </a:r>
          </a:p>
          <a:p>
            <a:pPr marL="1374775" lvl="3" indent="-292100">
              <a:spcBef>
                <a:spcPts val="600"/>
              </a:spcBef>
              <a:spcAft>
                <a:spcPts val="600"/>
              </a:spcAft>
              <a:buClr>
                <a:srgbClr val="6EA20A"/>
              </a:buClr>
              <a:buSzPct val="90000"/>
              <a:buFont typeface="Wingdings 3" pitchFamily="20" charset="2"/>
              <a:buChar char=""/>
              <a:tabLst>
                <a:tab pos="395288" algn="l"/>
                <a:tab pos="854075" algn="l"/>
                <a:tab pos="1374775" algn="l"/>
                <a:tab pos="1831975" algn="l"/>
              </a:tabLst>
              <a:defRPr/>
            </a:pPr>
            <a:r>
              <a:rPr lang="en-US" sz="1600" i="0" dirty="0">
                <a:latin typeface="+mn-lt"/>
              </a:rPr>
              <a:t> </a:t>
            </a:r>
            <a:r>
              <a:rPr lang="en-US" sz="1500" i="0" dirty="0">
                <a:latin typeface="+mn-lt"/>
              </a:rPr>
              <a:t>Evaluation of operating history and current operating conditions</a:t>
            </a:r>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sz="1600" i="0" dirty="0">
                <a:latin typeface="+mn-lt"/>
              </a:rPr>
              <a:t>Analysis of the layers of protection available and an evaluation of status or adequacy</a:t>
            </a:r>
            <a:endParaRPr lang="en-US" i="0" dirty="0">
              <a:latin typeface="+mn-lt"/>
            </a:endParaRPr>
          </a:p>
          <a:p>
            <a:pPr marL="395288" lvl="1" indent="-280988">
              <a:lnSpc>
                <a:spcPct val="120000"/>
              </a:lnSpc>
              <a:buClr>
                <a:srgbClr val="F46D1F"/>
              </a:buClr>
              <a:tabLst>
                <a:tab pos="395288" algn="l"/>
                <a:tab pos="854075" algn="l"/>
                <a:tab pos="1374775" algn="l"/>
                <a:tab pos="1831975" algn="l"/>
              </a:tabLst>
              <a:defRPr/>
            </a:pPr>
            <a:endParaRPr lang="en-US" i="0" dirty="0">
              <a:solidFill>
                <a:srgbClr val="080808"/>
              </a:solidFill>
              <a:latin typeface="+mn-lt"/>
            </a:endParaRPr>
          </a:p>
        </p:txBody>
      </p:sp>
      <p:pic>
        <p:nvPicPr>
          <p:cNvPr id="11" name="Picture 2"/>
          <p:cNvPicPr>
            <a:picLocks noChangeAspect="1" noChangeArrowheads="1"/>
          </p:cNvPicPr>
          <p:nvPr/>
        </p:nvPicPr>
        <p:blipFill>
          <a:blip r:embed="rId3" cstate="print"/>
          <a:srcRect/>
          <a:stretch>
            <a:fillRect/>
          </a:stretch>
        </p:blipFill>
        <p:spPr bwMode="auto">
          <a:xfrm>
            <a:off x="6477000" y="2057400"/>
            <a:ext cx="2343890" cy="1308650"/>
          </a:xfrm>
          <a:prstGeom prst="rect">
            <a:avLst/>
          </a:prstGeom>
          <a:noFill/>
          <a:ln w="9525">
            <a:noFill/>
            <a:miter lim="800000"/>
            <a:headEnd/>
            <a:tailEnd/>
          </a:ln>
        </p:spPr>
      </p:pic>
      <p:sp>
        <p:nvSpPr>
          <p:cNvPr id="13" name="Chevron 12"/>
          <p:cNvSpPr/>
          <p:nvPr/>
        </p:nvSpPr>
        <p:spPr bwMode="auto">
          <a:xfrm>
            <a:off x="5157081" y="1308956"/>
            <a:ext cx="1129419" cy="700819"/>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Tracking</a:t>
            </a:r>
          </a:p>
        </p:txBody>
      </p:sp>
      <p:sp>
        <p:nvSpPr>
          <p:cNvPr id="14" name="Rectangle 13"/>
          <p:cNvSpPr/>
          <p:nvPr/>
        </p:nvSpPr>
        <p:spPr>
          <a:xfrm>
            <a:off x="838200" y="2209800"/>
            <a:ext cx="5486400" cy="1609671"/>
          </a:xfrm>
          <a:prstGeom prst="rect">
            <a:avLst/>
          </a:prstGeom>
        </p:spPr>
        <p:txBody>
          <a:bodyPr wrap="square">
            <a:spAutoFit/>
          </a:bodyPr>
          <a:lstStyle/>
          <a:p>
            <a:pPr marL="395288" lvl="1" indent="-280988">
              <a:spcBef>
                <a:spcPts val="600"/>
              </a:spcBef>
              <a:spcAft>
                <a:spcPts val="600"/>
              </a:spcAft>
              <a:buClr>
                <a:srgbClr val="F46D1F"/>
              </a:buClr>
              <a:buFont typeface="Wingdings" pitchFamily="20" charset="2"/>
              <a:buChar char="n"/>
              <a:tabLst>
                <a:tab pos="395288" algn="l"/>
                <a:tab pos="854075" algn="l"/>
                <a:tab pos="1374775" algn="l"/>
                <a:tab pos="1831975" algn="l"/>
              </a:tabLst>
              <a:defRPr/>
            </a:pPr>
            <a:r>
              <a:rPr lang="en-US" i="0" dirty="0">
                <a:solidFill>
                  <a:srgbClr val="080808"/>
                </a:solidFill>
                <a:latin typeface="+mn-lt"/>
              </a:rPr>
              <a:t>A risk analysis is performed as part of the evaluation of the nonconformance. The risk analysis should consider the following:</a:t>
            </a:r>
          </a:p>
          <a:p>
            <a:pPr marL="395288" lvl="1" indent="-280988">
              <a:lnSpc>
                <a:spcPct val="120000"/>
              </a:lnSpc>
              <a:buClr>
                <a:srgbClr val="F46D1F"/>
              </a:buClr>
              <a:tabLst>
                <a:tab pos="395288" algn="l"/>
                <a:tab pos="854075" algn="l"/>
                <a:tab pos="1374775" algn="l"/>
                <a:tab pos="1831975" algn="l"/>
              </a:tabLst>
              <a:defRPr/>
            </a:pPr>
            <a:endParaRPr lang="en-US" i="0" dirty="0">
              <a:solidFill>
                <a:srgbClr val="080808"/>
              </a:solidFill>
              <a:latin typeface="+mn-lt"/>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687" y="345055"/>
            <a:ext cx="7162800" cy="750320"/>
          </a:xfrm>
        </p:spPr>
        <p:txBody>
          <a:bodyPr/>
          <a:lstStyle/>
          <a:p>
            <a:r>
              <a:rPr lang="en-US" dirty="0"/>
              <a:t>Review of Nonconformance Process </a:t>
            </a:r>
            <a:br>
              <a:rPr lang="en-US" dirty="0"/>
            </a:br>
            <a:r>
              <a:rPr lang="en-US" sz="2000" dirty="0"/>
              <a:t> </a:t>
            </a:r>
            <a:r>
              <a:rPr lang="en-US" sz="1800" dirty="0"/>
              <a:t>NCR Package</a:t>
            </a:r>
          </a:p>
        </p:txBody>
      </p:sp>
      <p:sp>
        <p:nvSpPr>
          <p:cNvPr id="3" name="Slide Number Placeholder 2"/>
          <p:cNvSpPr>
            <a:spLocks noGrp="1"/>
          </p:cNvSpPr>
          <p:nvPr>
            <p:ph type="sldNum" sz="quarter" idx="10"/>
          </p:nvPr>
        </p:nvSpPr>
        <p:spPr/>
        <p:txBody>
          <a:bodyPr/>
          <a:lstStyle/>
          <a:p>
            <a:pPr>
              <a:defRPr/>
            </a:pPr>
            <a:fld id="{3CDAE7BB-D4F5-4CF0-9ACB-636B44827451}" type="slidenum">
              <a:rPr lang="en-US" smtClean="0"/>
              <a:pPr>
                <a:defRPr/>
              </a:pPr>
              <a:t>11</a:t>
            </a:fld>
            <a:endParaRPr lang="en-US"/>
          </a:p>
        </p:txBody>
      </p:sp>
      <p:grpSp>
        <p:nvGrpSpPr>
          <p:cNvPr id="4" name="Group 10"/>
          <p:cNvGrpSpPr/>
          <p:nvPr/>
        </p:nvGrpSpPr>
        <p:grpSpPr>
          <a:xfrm>
            <a:off x="1009650" y="1308956"/>
            <a:ext cx="4448175" cy="700819"/>
            <a:chOff x="971551" y="3314700"/>
            <a:chExt cx="7315199" cy="1152525"/>
          </a:xfrm>
        </p:grpSpPr>
        <p:sp>
          <p:nvSpPr>
            <p:cNvPr id="6" name="Chevron 5"/>
            <p:cNvSpPr/>
            <p:nvPr/>
          </p:nvSpPr>
          <p:spPr bwMode="auto">
            <a:xfrm>
              <a:off x="971551"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NCR Initiation</a:t>
              </a:r>
            </a:p>
          </p:txBody>
        </p:sp>
        <p:sp>
          <p:nvSpPr>
            <p:cNvPr id="7" name="Chevron 6"/>
            <p:cNvSpPr/>
            <p:nvPr/>
          </p:nvSpPr>
          <p:spPr bwMode="auto">
            <a:xfrm>
              <a:off x="2343151"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eaLnBrk="1" latinLnBrk="0" hangingPunct="1">
                <a:buClrTx/>
                <a:buSzTx/>
                <a:buFontTx/>
                <a:buNone/>
                <a:tabLst/>
              </a:pPr>
              <a:r>
                <a:rPr lang="en-US" sz="700" dirty="0">
                  <a:solidFill>
                    <a:schemeClr val="bg1"/>
                  </a:solidFill>
                </a:rPr>
                <a:t>Technical Analysis</a:t>
              </a:r>
            </a:p>
          </p:txBody>
        </p:sp>
        <p:sp>
          <p:nvSpPr>
            <p:cNvPr id="8" name="Chevron 7"/>
            <p:cNvSpPr/>
            <p:nvPr/>
          </p:nvSpPr>
          <p:spPr bwMode="auto">
            <a:xfrm>
              <a:off x="3705226"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Risk Analysis</a:t>
              </a:r>
            </a:p>
          </p:txBody>
        </p:sp>
        <p:sp>
          <p:nvSpPr>
            <p:cNvPr id="9" name="Chevron 8"/>
            <p:cNvSpPr/>
            <p:nvPr/>
          </p:nvSpPr>
          <p:spPr bwMode="auto">
            <a:xfrm>
              <a:off x="5067301" y="3314700"/>
              <a:ext cx="1857374" cy="1152525"/>
            </a:xfrm>
            <a:prstGeom prst="chevron">
              <a:avLst/>
            </a:prstGeom>
            <a:solidFill>
              <a:schemeClr val="accent5">
                <a:lumMod val="7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Recommendation</a:t>
              </a:r>
            </a:p>
          </p:txBody>
        </p:sp>
        <p:sp>
          <p:nvSpPr>
            <p:cNvPr id="10" name="Chevron 9"/>
            <p:cNvSpPr/>
            <p:nvPr/>
          </p:nvSpPr>
          <p:spPr bwMode="auto">
            <a:xfrm>
              <a:off x="6429376"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Approvals</a:t>
              </a:r>
            </a:p>
          </p:txBody>
        </p:sp>
      </p:grpSp>
      <p:sp>
        <p:nvSpPr>
          <p:cNvPr id="12" name="Rectangle 11"/>
          <p:cNvSpPr/>
          <p:nvPr/>
        </p:nvSpPr>
        <p:spPr>
          <a:xfrm>
            <a:off x="933450" y="2114550"/>
            <a:ext cx="5143500" cy="4579715"/>
          </a:xfrm>
          <a:prstGeom prst="rect">
            <a:avLst/>
          </a:prstGeom>
        </p:spPr>
        <p:txBody>
          <a:bodyPr wrap="square">
            <a:spAutoFit/>
          </a:bodyPr>
          <a:lstStyle/>
          <a:p>
            <a:pPr marL="395288" lvl="1" indent="-280988">
              <a:lnSpc>
                <a:spcPct val="120000"/>
              </a:lnSpc>
              <a:buClr>
                <a:srgbClr val="F46D1F"/>
              </a:buClr>
              <a:buFont typeface="Wingdings" pitchFamily="20" charset="2"/>
              <a:buChar char="n"/>
              <a:tabLst>
                <a:tab pos="395288" algn="l"/>
                <a:tab pos="854075" algn="l"/>
                <a:tab pos="1374775" algn="l"/>
                <a:tab pos="1831975" algn="l"/>
              </a:tabLst>
              <a:defRPr/>
            </a:pPr>
            <a:r>
              <a:rPr lang="en-US" i="0" dirty="0">
                <a:solidFill>
                  <a:srgbClr val="080808"/>
                </a:solidFill>
                <a:latin typeface="+mn-lt"/>
              </a:rPr>
              <a:t>NCR package includes:</a:t>
            </a:r>
          </a:p>
          <a:p>
            <a:pPr marL="854075" lvl="2" indent="-280988">
              <a:lnSpc>
                <a:spcPct val="120000"/>
              </a:lnSpc>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i="0" dirty="0">
                <a:latin typeface="+mn-lt"/>
              </a:rPr>
              <a:t>Description of compromised barrier</a:t>
            </a:r>
          </a:p>
          <a:p>
            <a:pPr marL="854075" lvl="2" indent="-280988">
              <a:lnSpc>
                <a:spcPct val="120000"/>
              </a:lnSpc>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i="0" dirty="0">
                <a:latin typeface="+mn-lt"/>
              </a:rPr>
              <a:t>Recommended actions and close out dates</a:t>
            </a:r>
          </a:p>
          <a:p>
            <a:pPr marL="854075" lvl="2" indent="-280988">
              <a:lnSpc>
                <a:spcPct val="120000"/>
              </a:lnSpc>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i="0" dirty="0">
                <a:latin typeface="+mn-lt"/>
              </a:rPr>
              <a:t>Supporting documents including </a:t>
            </a:r>
          </a:p>
          <a:p>
            <a:pPr marL="1196975" lvl="3" indent="-292100">
              <a:lnSpc>
                <a:spcPct val="120000"/>
              </a:lnSpc>
              <a:spcBef>
                <a:spcPts val="600"/>
              </a:spcBef>
              <a:spcAft>
                <a:spcPts val="600"/>
              </a:spcAft>
              <a:buClr>
                <a:srgbClr val="6EA20A"/>
              </a:buClr>
              <a:buSzPct val="90000"/>
              <a:buFont typeface="Wingdings 3" pitchFamily="20" charset="2"/>
              <a:buChar char=""/>
              <a:tabLst>
                <a:tab pos="395288" algn="l"/>
                <a:tab pos="854075" algn="l"/>
                <a:tab pos="1374775" algn="l"/>
                <a:tab pos="1831975" algn="l"/>
              </a:tabLst>
              <a:defRPr/>
            </a:pPr>
            <a:r>
              <a:rPr lang="en-US" sz="1700" i="0" dirty="0">
                <a:solidFill>
                  <a:srgbClr val="080808"/>
                </a:solidFill>
                <a:latin typeface="+mn-lt"/>
              </a:rPr>
              <a:t>Technical analysis of situation and proposed solution (including reviewed alternatives)</a:t>
            </a:r>
          </a:p>
          <a:p>
            <a:pPr marL="1196975" lvl="3" indent="-292100">
              <a:lnSpc>
                <a:spcPct val="120000"/>
              </a:lnSpc>
              <a:spcBef>
                <a:spcPts val="600"/>
              </a:spcBef>
              <a:spcAft>
                <a:spcPts val="600"/>
              </a:spcAft>
              <a:buClr>
                <a:srgbClr val="6EA20A"/>
              </a:buClr>
              <a:buSzPct val="90000"/>
              <a:buFont typeface="Wingdings 3" pitchFamily="20" charset="2"/>
              <a:buChar char=""/>
              <a:tabLst>
                <a:tab pos="395288" algn="l"/>
                <a:tab pos="854075" algn="l"/>
                <a:tab pos="1374775" algn="l"/>
                <a:tab pos="1831975" algn="l"/>
              </a:tabLst>
              <a:defRPr/>
            </a:pPr>
            <a:r>
              <a:rPr lang="en-US" sz="1700" i="0" dirty="0">
                <a:latin typeface="+mn-lt"/>
              </a:rPr>
              <a:t>Revised risk analysis for equipment failure</a:t>
            </a:r>
          </a:p>
          <a:p>
            <a:pPr marL="854075" lvl="2" indent="-280988">
              <a:lnSpc>
                <a:spcPct val="120000"/>
              </a:lnSpc>
              <a:buClr>
                <a:srgbClr val="0050AA"/>
              </a:buClr>
              <a:buSzPct val="90000"/>
              <a:buFont typeface="Wingdings" pitchFamily="20" charset="2"/>
              <a:buChar char="l"/>
              <a:tabLst>
                <a:tab pos="395288" algn="l"/>
                <a:tab pos="854075" algn="l"/>
                <a:tab pos="1374775" algn="l"/>
                <a:tab pos="1831975" algn="l"/>
              </a:tabLst>
              <a:defRPr/>
            </a:pPr>
            <a:endParaRPr lang="en-US" i="0" dirty="0"/>
          </a:p>
        </p:txBody>
      </p:sp>
      <p:sp>
        <p:nvSpPr>
          <p:cNvPr id="13" name="Chevron 12"/>
          <p:cNvSpPr/>
          <p:nvPr/>
        </p:nvSpPr>
        <p:spPr bwMode="auto">
          <a:xfrm>
            <a:off x="5157081" y="1308956"/>
            <a:ext cx="1129419" cy="700819"/>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Tracking</a:t>
            </a:r>
          </a:p>
        </p:txBody>
      </p:sp>
      <p:pic>
        <p:nvPicPr>
          <p:cNvPr id="1026" name="Picture 2"/>
          <p:cNvPicPr>
            <a:picLocks noChangeAspect="1" noChangeArrowheads="1"/>
          </p:cNvPicPr>
          <p:nvPr/>
        </p:nvPicPr>
        <p:blipFill>
          <a:blip r:embed="rId3" cstate="print"/>
          <a:srcRect/>
          <a:stretch>
            <a:fillRect/>
          </a:stretch>
        </p:blipFill>
        <p:spPr bwMode="auto">
          <a:xfrm>
            <a:off x="6248400" y="2438400"/>
            <a:ext cx="2533650" cy="3390900"/>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CDAE7BB-D4F5-4CF0-9ACB-636B44827451}" type="slidenum">
              <a:rPr lang="en-US" smtClean="0"/>
              <a:pPr>
                <a:defRPr/>
              </a:pPr>
              <a:t>12</a:t>
            </a:fld>
            <a:endParaRPr lang="en-US"/>
          </a:p>
        </p:txBody>
      </p:sp>
      <p:sp>
        <p:nvSpPr>
          <p:cNvPr id="4" name="Rectangle 3"/>
          <p:cNvSpPr/>
          <p:nvPr/>
        </p:nvSpPr>
        <p:spPr>
          <a:xfrm>
            <a:off x="838200" y="2133600"/>
            <a:ext cx="8134349" cy="1957459"/>
          </a:xfrm>
          <a:prstGeom prst="rect">
            <a:avLst/>
          </a:prstGeom>
        </p:spPr>
        <p:txBody>
          <a:bodyPr wrap="square">
            <a:spAutoFit/>
          </a:bodyPr>
          <a:lstStyle/>
          <a:p>
            <a:pPr marL="395288" lvl="1" indent="-280988">
              <a:lnSpc>
                <a:spcPct val="120000"/>
              </a:lnSpc>
              <a:buClr>
                <a:srgbClr val="F46D1F"/>
              </a:buClr>
              <a:buFont typeface="Wingdings" pitchFamily="20" charset="2"/>
              <a:buChar char="n"/>
              <a:tabLst>
                <a:tab pos="395288" algn="l"/>
                <a:tab pos="854075" algn="l"/>
                <a:tab pos="1374775" algn="l"/>
                <a:tab pos="1831975" algn="l"/>
              </a:tabLst>
              <a:defRPr/>
            </a:pPr>
            <a:r>
              <a:rPr lang="en-US" sz="1600" i="0" dirty="0">
                <a:solidFill>
                  <a:srgbClr val="080808"/>
                </a:solidFill>
                <a:latin typeface="+mn-lt"/>
              </a:rPr>
              <a:t> Approve nonconformance using the management authorization process.</a:t>
            </a:r>
          </a:p>
          <a:p>
            <a:pPr marL="395288" lvl="1" indent="-280988">
              <a:lnSpc>
                <a:spcPct val="120000"/>
              </a:lnSpc>
              <a:buClr>
                <a:srgbClr val="F46D1F"/>
              </a:buClr>
              <a:buFont typeface="Wingdings" pitchFamily="20" charset="2"/>
              <a:buChar char="n"/>
              <a:tabLst>
                <a:tab pos="395288" algn="l"/>
                <a:tab pos="854075" algn="l"/>
                <a:tab pos="1374775" algn="l"/>
                <a:tab pos="1831975" algn="l"/>
              </a:tabLst>
              <a:defRPr/>
            </a:pPr>
            <a:endParaRPr lang="en-US" sz="500" i="0" dirty="0">
              <a:solidFill>
                <a:srgbClr val="080808"/>
              </a:solidFill>
              <a:latin typeface="+mn-lt"/>
            </a:endParaRPr>
          </a:p>
          <a:p>
            <a:pPr marL="1027112" lvl="2" indent="-454025">
              <a:lnSpc>
                <a:spcPct val="120000"/>
              </a:lnSpc>
              <a:buClr>
                <a:schemeClr val="accent2"/>
              </a:buClr>
              <a:buSzPct val="90000"/>
              <a:buFont typeface="Wingdings" pitchFamily="2" charset="2"/>
              <a:buChar char="l"/>
              <a:tabLst>
                <a:tab pos="395288" algn="l"/>
                <a:tab pos="854075" algn="l"/>
                <a:tab pos="1374775" algn="l"/>
                <a:tab pos="1831975" algn="l"/>
              </a:tabLst>
              <a:defRPr/>
            </a:pPr>
            <a:r>
              <a:rPr lang="en-US" sz="1600" i="0" dirty="0">
                <a:latin typeface="+mn-lt"/>
              </a:rPr>
              <a:t>Nonconformance report will be escalated in accordance with the Management Authorization Procedure. Approval level will be dependent on the nature and potential consequence of the equipment involved. Abbreviated authorization tables are shown below.</a:t>
            </a:r>
          </a:p>
        </p:txBody>
      </p:sp>
      <p:pic>
        <p:nvPicPr>
          <p:cNvPr id="373762" name="Picture 2"/>
          <p:cNvPicPr>
            <a:picLocks noChangeAspect="1" noChangeArrowheads="1"/>
          </p:cNvPicPr>
          <p:nvPr/>
        </p:nvPicPr>
        <p:blipFill>
          <a:blip r:embed="rId3" cstate="print"/>
          <a:srcRect/>
          <a:stretch>
            <a:fillRect/>
          </a:stretch>
        </p:blipFill>
        <p:spPr bwMode="auto">
          <a:xfrm>
            <a:off x="3836866" y="3991463"/>
            <a:ext cx="1943100" cy="1009650"/>
          </a:xfrm>
          <a:prstGeom prst="rect">
            <a:avLst/>
          </a:prstGeom>
          <a:noFill/>
          <a:ln w="9525">
            <a:noFill/>
            <a:miter lim="800000"/>
            <a:headEnd/>
            <a:tailEnd/>
          </a:ln>
          <a:effectLst/>
        </p:spPr>
      </p:pic>
      <p:sp>
        <p:nvSpPr>
          <p:cNvPr id="11" name="TextBox 10"/>
          <p:cNvSpPr txBox="1"/>
          <p:nvPr/>
        </p:nvSpPr>
        <p:spPr>
          <a:xfrm>
            <a:off x="939321" y="4862507"/>
            <a:ext cx="2001520" cy="560153"/>
          </a:xfrm>
          <a:prstGeom prst="rect">
            <a:avLst/>
          </a:prstGeom>
          <a:solidFill>
            <a:schemeClr val="accent6"/>
          </a:solidFill>
        </p:spPr>
        <p:txBody>
          <a:bodyPr wrap="square" rtlCol="0">
            <a:spAutoFit/>
          </a:bodyPr>
          <a:lstStyle/>
          <a:p>
            <a:pPr algn="ctr"/>
            <a:r>
              <a:rPr lang="en-US" sz="1600" i="0" dirty="0">
                <a:solidFill>
                  <a:schemeClr val="bg1"/>
                </a:solidFill>
                <a:latin typeface="+mn-lt"/>
              </a:rPr>
              <a:t>Nonconformance Approval</a:t>
            </a:r>
          </a:p>
        </p:txBody>
      </p:sp>
      <p:pic>
        <p:nvPicPr>
          <p:cNvPr id="371713" name="Picture 1"/>
          <p:cNvPicPr>
            <a:picLocks noChangeAspect="1" noChangeArrowheads="1"/>
          </p:cNvPicPr>
          <p:nvPr/>
        </p:nvPicPr>
        <p:blipFill>
          <a:blip r:embed="rId4" cstate="print"/>
          <a:srcRect/>
          <a:stretch>
            <a:fillRect/>
          </a:stretch>
        </p:blipFill>
        <p:spPr bwMode="auto">
          <a:xfrm>
            <a:off x="5816684" y="3991418"/>
            <a:ext cx="2447925" cy="1009650"/>
          </a:xfrm>
          <a:prstGeom prst="rect">
            <a:avLst/>
          </a:prstGeom>
          <a:noFill/>
          <a:ln w="9525">
            <a:noFill/>
            <a:miter lim="800000"/>
            <a:headEnd/>
            <a:tailEnd/>
          </a:ln>
          <a:effectLst/>
        </p:spPr>
      </p:pic>
      <p:pic>
        <p:nvPicPr>
          <p:cNvPr id="371715" name="Picture 3"/>
          <p:cNvPicPr>
            <a:picLocks noChangeAspect="1" noChangeArrowheads="1"/>
          </p:cNvPicPr>
          <p:nvPr/>
        </p:nvPicPr>
        <p:blipFill>
          <a:blip r:embed="rId5" cstate="print"/>
          <a:srcRect/>
          <a:stretch>
            <a:fillRect/>
          </a:stretch>
        </p:blipFill>
        <p:spPr bwMode="auto">
          <a:xfrm>
            <a:off x="3829619" y="5098908"/>
            <a:ext cx="4457700" cy="1409700"/>
          </a:xfrm>
          <a:prstGeom prst="rect">
            <a:avLst/>
          </a:prstGeom>
          <a:noFill/>
          <a:ln w="9525">
            <a:noFill/>
            <a:miter lim="800000"/>
            <a:headEnd/>
            <a:tailEnd/>
          </a:ln>
          <a:effectLst/>
        </p:spPr>
      </p:pic>
      <p:cxnSp>
        <p:nvCxnSpPr>
          <p:cNvPr id="13" name="Shape 12"/>
          <p:cNvCxnSpPr>
            <a:stCxn id="11" idx="0"/>
            <a:endCxn id="373762" idx="1"/>
          </p:cNvCxnSpPr>
          <p:nvPr/>
        </p:nvCxnSpPr>
        <p:spPr bwMode="auto">
          <a:xfrm rot="5400000" flipH="1" flipV="1">
            <a:off x="2705364" y="3731006"/>
            <a:ext cx="366219" cy="1896785"/>
          </a:xfrm>
          <a:prstGeom prst="bentConnector2">
            <a:avLst/>
          </a:prstGeom>
          <a:solidFill>
            <a:schemeClr val="accent1"/>
          </a:solidFill>
          <a:ln w="9525" cap="flat" cmpd="sng" algn="ctr">
            <a:solidFill>
              <a:schemeClr val="tx1"/>
            </a:solidFill>
            <a:prstDash val="solid"/>
            <a:round/>
            <a:headEnd type="none" w="med" len="med"/>
            <a:tailEnd type="arrow"/>
          </a:ln>
          <a:effectLst/>
        </p:spPr>
      </p:cxnSp>
      <p:cxnSp>
        <p:nvCxnSpPr>
          <p:cNvPr id="15" name="Elbow Connector 14"/>
          <p:cNvCxnSpPr>
            <a:stCxn id="11" idx="2"/>
            <a:endCxn id="371715" idx="1"/>
          </p:cNvCxnSpPr>
          <p:nvPr/>
        </p:nvCxnSpPr>
        <p:spPr bwMode="auto">
          <a:xfrm rot="16200000" flipH="1">
            <a:off x="2694301" y="4668440"/>
            <a:ext cx="381098" cy="1889538"/>
          </a:xfrm>
          <a:prstGeom prst="bentConnector2">
            <a:avLst/>
          </a:prstGeom>
          <a:solidFill>
            <a:schemeClr val="accent1"/>
          </a:solidFill>
          <a:ln w="9525" cap="flat" cmpd="sng" algn="ctr">
            <a:solidFill>
              <a:schemeClr val="tx1"/>
            </a:solidFill>
            <a:prstDash val="solid"/>
            <a:round/>
            <a:headEnd type="none" w="med" len="med"/>
            <a:tailEnd type="arrow"/>
          </a:ln>
          <a:effectLst/>
        </p:spPr>
      </p:cxnSp>
      <p:sp>
        <p:nvSpPr>
          <p:cNvPr id="28" name="TextBox 27"/>
          <p:cNvSpPr txBox="1"/>
          <p:nvPr/>
        </p:nvSpPr>
        <p:spPr>
          <a:xfrm>
            <a:off x="1923197" y="4186734"/>
            <a:ext cx="1856096" cy="297004"/>
          </a:xfrm>
          <a:prstGeom prst="rect">
            <a:avLst/>
          </a:prstGeom>
          <a:noFill/>
        </p:spPr>
        <p:txBody>
          <a:bodyPr wrap="square" rtlCol="0">
            <a:spAutoFit/>
          </a:bodyPr>
          <a:lstStyle/>
          <a:p>
            <a:pPr algn="ctr"/>
            <a:r>
              <a:rPr lang="en-US" sz="1400" b="1" i="0" dirty="0"/>
              <a:t>Discrepant Material</a:t>
            </a:r>
          </a:p>
        </p:txBody>
      </p:sp>
      <p:sp>
        <p:nvSpPr>
          <p:cNvPr id="29" name="TextBox 28"/>
          <p:cNvSpPr txBox="1"/>
          <p:nvPr/>
        </p:nvSpPr>
        <p:spPr>
          <a:xfrm>
            <a:off x="1939120" y="5826740"/>
            <a:ext cx="1856096" cy="297004"/>
          </a:xfrm>
          <a:prstGeom prst="rect">
            <a:avLst/>
          </a:prstGeom>
          <a:noFill/>
        </p:spPr>
        <p:txBody>
          <a:bodyPr wrap="square" rtlCol="0">
            <a:spAutoFit/>
          </a:bodyPr>
          <a:lstStyle/>
          <a:p>
            <a:pPr algn="ctr"/>
            <a:r>
              <a:rPr lang="en-US" sz="1400" b="1" i="0" dirty="0"/>
              <a:t>Overdue Tasks</a:t>
            </a:r>
          </a:p>
        </p:txBody>
      </p:sp>
      <p:grpSp>
        <p:nvGrpSpPr>
          <p:cNvPr id="2" name="Group 13"/>
          <p:cNvGrpSpPr/>
          <p:nvPr/>
        </p:nvGrpSpPr>
        <p:grpSpPr>
          <a:xfrm>
            <a:off x="1066800" y="1295400"/>
            <a:ext cx="4448175" cy="700819"/>
            <a:chOff x="971551" y="3314700"/>
            <a:chExt cx="7315199" cy="1152525"/>
          </a:xfrm>
        </p:grpSpPr>
        <p:sp>
          <p:nvSpPr>
            <p:cNvPr id="16" name="Chevron 15"/>
            <p:cNvSpPr/>
            <p:nvPr/>
          </p:nvSpPr>
          <p:spPr bwMode="auto">
            <a:xfrm>
              <a:off x="971551"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NCR Initiation</a:t>
              </a:r>
            </a:p>
          </p:txBody>
        </p:sp>
        <p:sp>
          <p:nvSpPr>
            <p:cNvPr id="17" name="Chevron 16"/>
            <p:cNvSpPr/>
            <p:nvPr/>
          </p:nvSpPr>
          <p:spPr bwMode="auto">
            <a:xfrm>
              <a:off x="2343151"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eaLnBrk="1" latinLnBrk="0" hangingPunct="1">
                <a:buClrTx/>
                <a:buSzTx/>
                <a:buFontTx/>
                <a:buNone/>
                <a:tabLst/>
              </a:pPr>
              <a:r>
                <a:rPr lang="en-US" sz="700" dirty="0">
                  <a:solidFill>
                    <a:schemeClr val="bg1"/>
                  </a:solidFill>
                </a:rPr>
                <a:t>Technical Analysis</a:t>
              </a:r>
            </a:p>
          </p:txBody>
        </p:sp>
        <p:sp>
          <p:nvSpPr>
            <p:cNvPr id="18" name="Chevron 17"/>
            <p:cNvSpPr/>
            <p:nvPr/>
          </p:nvSpPr>
          <p:spPr bwMode="auto">
            <a:xfrm>
              <a:off x="3705226"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Risk Analysis</a:t>
              </a:r>
            </a:p>
          </p:txBody>
        </p:sp>
        <p:sp>
          <p:nvSpPr>
            <p:cNvPr id="19" name="Chevron 18"/>
            <p:cNvSpPr/>
            <p:nvPr/>
          </p:nvSpPr>
          <p:spPr bwMode="auto">
            <a:xfrm>
              <a:off x="5067301"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Recommendation</a:t>
              </a:r>
            </a:p>
          </p:txBody>
        </p:sp>
        <p:sp>
          <p:nvSpPr>
            <p:cNvPr id="20" name="Chevron 19"/>
            <p:cNvSpPr/>
            <p:nvPr/>
          </p:nvSpPr>
          <p:spPr bwMode="auto">
            <a:xfrm>
              <a:off x="6429376" y="3314700"/>
              <a:ext cx="1857374" cy="1152525"/>
            </a:xfrm>
            <a:prstGeom prst="chevron">
              <a:avLst/>
            </a:prstGeom>
            <a:solidFill>
              <a:schemeClr val="accent5">
                <a:lumMod val="7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Approvals</a:t>
              </a:r>
            </a:p>
          </p:txBody>
        </p:sp>
      </p:grpSp>
      <p:pic>
        <p:nvPicPr>
          <p:cNvPr id="667649" name="Picture 1"/>
          <p:cNvPicPr>
            <a:picLocks noChangeAspect="1" noChangeArrowheads="1"/>
          </p:cNvPicPr>
          <p:nvPr/>
        </p:nvPicPr>
        <p:blipFill>
          <a:blip r:embed="rId6" cstate="print"/>
          <a:srcRect/>
          <a:stretch>
            <a:fillRect/>
          </a:stretch>
        </p:blipFill>
        <p:spPr bwMode="auto">
          <a:xfrm>
            <a:off x="6781800" y="1295400"/>
            <a:ext cx="1476375" cy="694210"/>
          </a:xfrm>
          <a:prstGeom prst="rect">
            <a:avLst/>
          </a:prstGeom>
          <a:noFill/>
          <a:ln w="9525">
            <a:noFill/>
            <a:miter lim="800000"/>
            <a:headEnd/>
            <a:tailEnd/>
          </a:ln>
        </p:spPr>
      </p:pic>
      <p:sp>
        <p:nvSpPr>
          <p:cNvPr id="27" name="Chevron 26"/>
          <p:cNvSpPr/>
          <p:nvPr/>
        </p:nvSpPr>
        <p:spPr bwMode="auto">
          <a:xfrm>
            <a:off x="5214231" y="1295400"/>
            <a:ext cx="1129419" cy="700819"/>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Tracking</a:t>
            </a:r>
          </a:p>
        </p:txBody>
      </p:sp>
      <p:sp>
        <p:nvSpPr>
          <p:cNvPr id="22" name="Title 1"/>
          <p:cNvSpPr>
            <a:spLocks noGrp="1"/>
          </p:cNvSpPr>
          <p:nvPr>
            <p:ph type="title"/>
          </p:nvPr>
        </p:nvSpPr>
        <p:spPr>
          <a:xfrm>
            <a:off x="967687" y="345055"/>
            <a:ext cx="7162800" cy="750320"/>
          </a:xfrm>
        </p:spPr>
        <p:txBody>
          <a:bodyPr/>
          <a:lstStyle/>
          <a:p>
            <a:r>
              <a:rPr lang="en-US" dirty="0"/>
              <a:t>Review of Nonconformance Process </a:t>
            </a:r>
            <a:br>
              <a:rPr lang="en-US" dirty="0"/>
            </a:br>
            <a:r>
              <a:rPr lang="en-US" sz="2000" dirty="0"/>
              <a:t> </a:t>
            </a:r>
            <a:r>
              <a:rPr lang="en-US" sz="1800" dirty="0"/>
              <a:t>NCR Approval Process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162800" cy="517496"/>
          </a:xfrm>
        </p:spPr>
        <p:txBody>
          <a:bodyPr/>
          <a:lstStyle/>
          <a:p>
            <a:r>
              <a:rPr lang="en-US" dirty="0"/>
              <a:t>Review of Nonconformance Process </a:t>
            </a:r>
            <a:br>
              <a:rPr lang="en-US" dirty="0"/>
            </a:br>
            <a:r>
              <a:rPr lang="en-US" sz="1800" dirty="0"/>
              <a:t>Monitor Integrity Issue Log </a:t>
            </a:r>
          </a:p>
        </p:txBody>
      </p:sp>
      <p:sp>
        <p:nvSpPr>
          <p:cNvPr id="3" name="Slide Number Placeholder 2"/>
          <p:cNvSpPr>
            <a:spLocks noGrp="1"/>
          </p:cNvSpPr>
          <p:nvPr>
            <p:ph type="sldNum" sz="quarter" idx="10"/>
          </p:nvPr>
        </p:nvSpPr>
        <p:spPr/>
        <p:txBody>
          <a:bodyPr/>
          <a:lstStyle/>
          <a:p>
            <a:pPr>
              <a:defRPr/>
            </a:pPr>
            <a:fld id="{3CDAE7BB-D4F5-4CF0-9ACB-636B44827451}" type="slidenum">
              <a:rPr lang="en-US" smtClean="0"/>
              <a:pPr>
                <a:defRPr/>
              </a:pPr>
              <a:t>13</a:t>
            </a:fld>
            <a:endParaRPr lang="en-US"/>
          </a:p>
        </p:txBody>
      </p:sp>
      <p:grpSp>
        <p:nvGrpSpPr>
          <p:cNvPr id="4" name="Group 12"/>
          <p:cNvGrpSpPr/>
          <p:nvPr/>
        </p:nvGrpSpPr>
        <p:grpSpPr>
          <a:xfrm>
            <a:off x="1066800" y="1447800"/>
            <a:ext cx="5276850" cy="700819"/>
            <a:chOff x="1123950" y="1080356"/>
            <a:chExt cx="5276850" cy="700819"/>
          </a:xfrm>
        </p:grpSpPr>
        <p:grpSp>
          <p:nvGrpSpPr>
            <p:cNvPr id="5" name="Group 5"/>
            <p:cNvGrpSpPr/>
            <p:nvPr/>
          </p:nvGrpSpPr>
          <p:grpSpPr>
            <a:xfrm>
              <a:off x="1123950" y="1080356"/>
              <a:ext cx="4448175" cy="700819"/>
              <a:chOff x="971551" y="3314700"/>
              <a:chExt cx="7315199" cy="1152525"/>
            </a:xfrm>
          </p:grpSpPr>
          <p:sp>
            <p:nvSpPr>
              <p:cNvPr id="7" name="Chevron 6"/>
              <p:cNvSpPr/>
              <p:nvPr/>
            </p:nvSpPr>
            <p:spPr bwMode="auto">
              <a:xfrm>
                <a:off x="971551"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NCR Initiation</a:t>
                </a:r>
              </a:p>
            </p:txBody>
          </p:sp>
          <p:sp>
            <p:nvSpPr>
              <p:cNvPr id="8" name="Chevron 7"/>
              <p:cNvSpPr/>
              <p:nvPr/>
            </p:nvSpPr>
            <p:spPr bwMode="auto">
              <a:xfrm>
                <a:off x="2343151"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eaLnBrk="1" latinLnBrk="0" hangingPunct="1">
                  <a:buClrTx/>
                  <a:buSzTx/>
                  <a:buFontTx/>
                  <a:buNone/>
                  <a:tabLst/>
                </a:pPr>
                <a:r>
                  <a:rPr lang="en-US" sz="700" dirty="0">
                    <a:solidFill>
                      <a:schemeClr val="bg1"/>
                    </a:solidFill>
                  </a:rPr>
                  <a:t>Technical Analysis</a:t>
                </a:r>
              </a:p>
            </p:txBody>
          </p:sp>
          <p:sp>
            <p:nvSpPr>
              <p:cNvPr id="9" name="Chevron 8"/>
              <p:cNvSpPr/>
              <p:nvPr/>
            </p:nvSpPr>
            <p:spPr bwMode="auto">
              <a:xfrm>
                <a:off x="3705226"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Risk Analysis</a:t>
                </a:r>
              </a:p>
            </p:txBody>
          </p:sp>
          <p:sp>
            <p:nvSpPr>
              <p:cNvPr id="10" name="Chevron 9"/>
              <p:cNvSpPr/>
              <p:nvPr/>
            </p:nvSpPr>
            <p:spPr bwMode="auto">
              <a:xfrm>
                <a:off x="5067301"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Recommendation</a:t>
                </a:r>
              </a:p>
            </p:txBody>
          </p:sp>
          <p:sp>
            <p:nvSpPr>
              <p:cNvPr id="11" name="Chevron 10"/>
              <p:cNvSpPr/>
              <p:nvPr/>
            </p:nvSpPr>
            <p:spPr bwMode="auto">
              <a:xfrm>
                <a:off x="6429376"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Approvals</a:t>
                </a:r>
              </a:p>
            </p:txBody>
          </p:sp>
        </p:grpSp>
        <p:sp>
          <p:nvSpPr>
            <p:cNvPr id="12" name="Chevron 11"/>
            <p:cNvSpPr/>
            <p:nvPr/>
          </p:nvSpPr>
          <p:spPr bwMode="auto">
            <a:xfrm>
              <a:off x="5271381" y="1080356"/>
              <a:ext cx="1129419" cy="700819"/>
            </a:xfrm>
            <a:prstGeom prst="chevron">
              <a:avLst/>
            </a:prstGeom>
            <a:solidFill>
              <a:schemeClr val="accent5">
                <a:lumMod val="7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Tracking</a:t>
              </a:r>
            </a:p>
          </p:txBody>
        </p:sp>
      </p:grpSp>
      <p:sp>
        <p:nvSpPr>
          <p:cNvPr id="13" name="Rectangle 12"/>
          <p:cNvSpPr/>
          <p:nvPr/>
        </p:nvSpPr>
        <p:spPr>
          <a:xfrm>
            <a:off x="933449" y="2514599"/>
            <a:ext cx="7896225" cy="4376583"/>
          </a:xfrm>
          <a:prstGeom prst="rect">
            <a:avLst/>
          </a:prstGeom>
        </p:spPr>
        <p:txBody>
          <a:bodyPr wrap="square">
            <a:spAutoFit/>
          </a:bodyPr>
          <a:lstStyle/>
          <a:p>
            <a:pPr marL="395288" lvl="1" indent="-280988">
              <a:lnSpc>
                <a:spcPct val="120000"/>
              </a:lnSpc>
              <a:buClr>
                <a:srgbClr val="F46D1F"/>
              </a:buClr>
              <a:buFont typeface="Wingdings" pitchFamily="20" charset="2"/>
              <a:buChar char="n"/>
              <a:tabLst>
                <a:tab pos="395288" algn="l"/>
                <a:tab pos="854075" algn="l"/>
                <a:tab pos="1374775" algn="l"/>
                <a:tab pos="1831975" algn="l"/>
              </a:tabLst>
              <a:defRPr/>
            </a:pPr>
            <a:r>
              <a:rPr lang="en-US" b="1" i="0" dirty="0">
                <a:solidFill>
                  <a:srgbClr val="080808"/>
                </a:solidFill>
                <a:latin typeface="+mn-lt"/>
              </a:rPr>
              <a:t>Integrity Issue Log </a:t>
            </a:r>
            <a:r>
              <a:rPr lang="en-US" i="0" dirty="0">
                <a:solidFill>
                  <a:srgbClr val="080808"/>
                </a:solidFill>
                <a:latin typeface="+mn-lt"/>
              </a:rPr>
              <a:t>(the IIL) is used to track all </a:t>
            </a:r>
            <a:r>
              <a:rPr lang="en-US" i="0" dirty="0" err="1">
                <a:solidFill>
                  <a:srgbClr val="080808"/>
                </a:solidFill>
                <a:latin typeface="+mn-lt"/>
              </a:rPr>
              <a:t>nonconformances</a:t>
            </a:r>
            <a:r>
              <a:rPr lang="en-US" i="0" dirty="0">
                <a:solidFill>
                  <a:srgbClr val="080808"/>
                </a:solidFill>
                <a:latin typeface="+mn-lt"/>
              </a:rPr>
              <a:t> for all disciplines and include:</a:t>
            </a:r>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sz="1700" i="0" dirty="0">
                <a:latin typeface="+mn-lt"/>
              </a:rPr>
              <a:t>Description of nonconformance</a:t>
            </a:r>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sz="1700" i="0" dirty="0">
                <a:latin typeface="+mn-lt"/>
              </a:rPr>
              <a:t>Nonconformance mitigation plan</a:t>
            </a:r>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sz="1700" i="0" dirty="0">
                <a:latin typeface="+mn-lt"/>
              </a:rPr>
              <a:t>Consequence and Risk information</a:t>
            </a:r>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sz="1700" i="0" dirty="0">
                <a:latin typeface="+mn-lt"/>
              </a:rPr>
              <a:t>Actions</a:t>
            </a:r>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sz="1700" i="0" dirty="0">
                <a:latin typeface="+mn-lt"/>
              </a:rPr>
              <a:t>Nonconformance level of approval</a:t>
            </a:r>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sz="1700" i="0" dirty="0">
                <a:latin typeface="+mn-lt"/>
              </a:rPr>
              <a:t>Priority information</a:t>
            </a:r>
          </a:p>
          <a:p>
            <a:pPr marL="854075" lvl="2" indent="-280988">
              <a:lnSpc>
                <a:spcPct val="120000"/>
              </a:lnSpc>
              <a:buClr>
                <a:srgbClr val="0050AA"/>
              </a:buClr>
              <a:buSzPct val="90000"/>
              <a:tabLst>
                <a:tab pos="395288" algn="l"/>
                <a:tab pos="854075" algn="l"/>
                <a:tab pos="1374775" algn="l"/>
                <a:tab pos="1831975" algn="l"/>
              </a:tabLst>
              <a:defRPr/>
            </a:pPr>
            <a:endParaRPr lang="en-US" sz="1600" i="0" dirty="0">
              <a:latin typeface="+mn-lt"/>
            </a:endParaRPr>
          </a:p>
          <a:p>
            <a:pPr marL="854075" lvl="2" indent="-280988">
              <a:lnSpc>
                <a:spcPct val="120000"/>
              </a:lnSpc>
              <a:buClr>
                <a:srgbClr val="0050AA"/>
              </a:buClr>
              <a:buSzPct val="90000"/>
              <a:tabLst>
                <a:tab pos="395288" algn="l"/>
                <a:tab pos="854075" algn="l"/>
                <a:tab pos="1374775" algn="l"/>
                <a:tab pos="1831975" algn="l"/>
              </a:tabLst>
              <a:defRPr/>
            </a:pPr>
            <a:endParaRPr lang="en-US" i="0" dirty="0">
              <a:latin typeface="+mn-lt"/>
            </a:endParaRPr>
          </a:p>
          <a:p>
            <a:pPr marL="395288" lvl="1" indent="-280988">
              <a:lnSpc>
                <a:spcPct val="120000"/>
              </a:lnSpc>
              <a:buClr>
                <a:srgbClr val="F46D1F"/>
              </a:buClr>
              <a:tabLst>
                <a:tab pos="395288" algn="l"/>
                <a:tab pos="854075" algn="l"/>
                <a:tab pos="1374775" algn="l"/>
                <a:tab pos="1831975" algn="l"/>
              </a:tabLst>
              <a:defRPr/>
            </a:pPr>
            <a:endParaRPr lang="en-US" i="0" dirty="0">
              <a:solidFill>
                <a:srgbClr val="080808"/>
              </a:solidFill>
              <a:latin typeface="+mn-lt"/>
            </a:endParaRPr>
          </a:p>
        </p:txBody>
      </p:sp>
      <p:pic>
        <p:nvPicPr>
          <p:cNvPr id="14" name="Picture 13"/>
          <p:cNvPicPr/>
          <p:nvPr/>
        </p:nvPicPr>
        <p:blipFill>
          <a:blip r:embed="rId3" cstate="print"/>
          <a:srcRect/>
          <a:stretch>
            <a:fillRect/>
          </a:stretch>
        </p:blipFill>
        <p:spPr bwMode="auto">
          <a:xfrm>
            <a:off x="5791201" y="3200400"/>
            <a:ext cx="3200400" cy="2368503"/>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923150" y="304800"/>
            <a:ext cx="8220850" cy="1524000"/>
          </a:xfrm>
        </p:spPr>
        <p:txBody>
          <a:bodyPr/>
          <a:lstStyle/>
          <a:p>
            <a:pPr eaLnBrk="1" hangingPunct="1">
              <a:defRPr/>
            </a:pPr>
            <a:br>
              <a:rPr lang="en-US" dirty="0"/>
            </a:br>
            <a:br>
              <a:rPr lang="en-US" dirty="0"/>
            </a:br>
            <a:br>
              <a:rPr lang="en-US" dirty="0"/>
            </a:br>
            <a:br>
              <a:rPr lang="en-US" dirty="0"/>
            </a:br>
            <a:r>
              <a:rPr lang="en-US" dirty="0"/>
              <a:t>IC1 &amp; IC2 Focuses on High Consequences</a:t>
            </a:r>
            <a:br>
              <a:rPr lang="en-US" sz="1800" dirty="0"/>
            </a:br>
            <a:br>
              <a:rPr lang="en-US" sz="1800" dirty="0"/>
            </a:br>
            <a:r>
              <a:rPr lang="en-US" sz="1800" dirty="0"/>
              <a:t>A NCR is only a management system to report deviations on Integrity Critical Assets</a:t>
            </a:r>
            <a:br>
              <a:rPr lang="en-US" sz="1800" dirty="0"/>
            </a:br>
            <a:endParaRPr lang="en-US" sz="1800" dirty="0"/>
          </a:p>
        </p:txBody>
      </p:sp>
      <p:sp>
        <p:nvSpPr>
          <p:cNvPr id="24578" name="Slide Number Placeholder 3"/>
          <p:cNvSpPr>
            <a:spLocks noGrp="1"/>
          </p:cNvSpPr>
          <p:nvPr>
            <p:ph type="sldNum" sz="quarter" idx="10"/>
          </p:nvPr>
        </p:nvSpPr>
        <p:spPr/>
        <p:txBody>
          <a:bodyPr/>
          <a:lstStyle/>
          <a:p>
            <a:pPr>
              <a:defRPr/>
            </a:pPr>
            <a:fld id="{97E47F44-07AA-41E0-8ECE-260913C40074}" type="slidenum">
              <a:rPr lang="en-US"/>
              <a:pPr>
                <a:defRPr/>
              </a:pPr>
              <a:t>14</a:t>
            </a:fld>
            <a:endParaRPr lang="en-US"/>
          </a:p>
        </p:txBody>
      </p:sp>
      <p:pic>
        <p:nvPicPr>
          <p:cNvPr id="330754" name="Picture 2"/>
          <p:cNvPicPr>
            <a:picLocks noChangeAspect="1" noChangeArrowheads="1"/>
          </p:cNvPicPr>
          <p:nvPr/>
        </p:nvPicPr>
        <p:blipFill>
          <a:blip r:embed="rId3" cstate="print"/>
          <a:srcRect/>
          <a:stretch>
            <a:fillRect/>
          </a:stretch>
        </p:blipFill>
        <p:spPr bwMode="auto">
          <a:xfrm>
            <a:off x="1308880" y="1897039"/>
            <a:ext cx="7341768" cy="4099085"/>
          </a:xfrm>
          <a:prstGeom prst="rect">
            <a:avLst/>
          </a:prstGeom>
          <a:noFill/>
          <a:ln w="9525">
            <a:noFill/>
            <a:miter lim="800000"/>
            <a:headEnd/>
            <a:tailEnd/>
          </a:ln>
        </p:spPr>
      </p:pic>
      <p:grpSp>
        <p:nvGrpSpPr>
          <p:cNvPr id="2" name="Group 5"/>
          <p:cNvGrpSpPr>
            <a:grpSpLocks/>
          </p:cNvGrpSpPr>
          <p:nvPr/>
        </p:nvGrpSpPr>
        <p:grpSpPr bwMode="auto">
          <a:xfrm>
            <a:off x="6664763" y="1574362"/>
            <a:ext cx="844816" cy="4625227"/>
            <a:chOff x="2924" y="912"/>
            <a:chExt cx="532" cy="3041"/>
          </a:xfrm>
        </p:grpSpPr>
        <p:sp>
          <p:nvSpPr>
            <p:cNvPr id="22" name="Line 6"/>
            <p:cNvSpPr>
              <a:spLocks noChangeShapeType="1"/>
            </p:cNvSpPr>
            <p:nvPr/>
          </p:nvSpPr>
          <p:spPr bwMode="auto">
            <a:xfrm>
              <a:off x="2939" y="912"/>
              <a:ext cx="1" cy="3041"/>
            </a:xfrm>
            <a:prstGeom prst="line">
              <a:avLst/>
            </a:prstGeom>
            <a:noFill/>
            <a:ln w="53975">
              <a:solidFill>
                <a:srgbClr val="FF0000"/>
              </a:solidFill>
              <a:round/>
              <a:headEnd/>
              <a:tailEnd/>
            </a:ln>
          </p:spPr>
          <p:txBody>
            <a:bodyPr/>
            <a:lstStyle/>
            <a:p>
              <a:endParaRPr lang="en-US"/>
            </a:p>
          </p:txBody>
        </p:sp>
        <p:grpSp>
          <p:nvGrpSpPr>
            <p:cNvPr id="3" name="Group 22"/>
            <p:cNvGrpSpPr>
              <a:grpSpLocks/>
            </p:cNvGrpSpPr>
            <p:nvPr/>
          </p:nvGrpSpPr>
          <p:grpSpPr bwMode="auto">
            <a:xfrm>
              <a:off x="2924" y="913"/>
              <a:ext cx="532" cy="3035"/>
              <a:chOff x="2924" y="913"/>
              <a:chExt cx="532" cy="3035"/>
            </a:xfrm>
          </p:grpSpPr>
          <p:sp>
            <p:nvSpPr>
              <p:cNvPr id="24" name="Line 8"/>
              <p:cNvSpPr>
                <a:spLocks noChangeShapeType="1"/>
              </p:cNvSpPr>
              <p:nvPr/>
            </p:nvSpPr>
            <p:spPr bwMode="auto">
              <a:xfrm>
                <a:off x="2924" y="913"/>
                <a:ext cx="532" cy="0"/>
              </a:xfrm>
              <a:prstGeom prst="line">
                <a:avLst/>
              </a:prstGeom>
              <a:noFill/>
              <a:ln w="53975">
                <a:solidFill>
                  <a:srgbClr val="FF0000"/>
                </a:solidFill>
                <a:round/>
                <a:headEnd/>
                <a:tailEnd type="triangle" w="med" len="med"/>
              </a:ln>
            </p:spPr>
            <p:txBody>
              <a:bodyPr/>
              <a:lstStyle/>
              <a:p>
                <a:endParaRPr lang="en-US"/>
              </a:p>
            </p:txBody>
          </p:sp>
          <p:sp>
            <p:nvSpPr>
              <p:cNvPr id="25" name="Line 9"/>
              <p:cNvSpPr>
                <a:spLocks noChangeShapeType="1"/>
              </p:cNvSpPr>
              <p:nvPr/>
            </p:nvSpPr>
            <p:spPr bwMode="auto">
              <a:xfrm>
                <a:off x="2924" y="3948"/>
                <a:ext cx="532" cy="0"/>
              </a:xfrm>
              <a:prstGeom prst="line">
                <a:avLst/>
              </a:prstGeom>
              <a:noFill/>
              <a:ln w="53975">
                <a:solidFill>
                  <a:srgbClr val="FF0000"/>
                </a:solidFill>
                <a:round/>
                <a:headEnd/>
                <a:tailEnd type="triangle" w="med" len="med"/>
              </a:ln>
            </p:spPr>
            <p:txBody>
              <a:bodyPr/>
              <a:lstStyle/>
              <a:p>
                <a:endParaRPr lang="en-US"/>
              </a:p>
            </p:txBody>
          </p:sp>
        </p:grpSp>
      </p:grpSp>
      <p:sp>
        <p:nvSpPr>
          <p:cNvPr id="20" name="Text Box 11"/>
          <p:cNvSpPr txBox="1">
            <a:spLocks noChangeArrowheads="1"/>
          </p:cNvSpPr>
          <p:nvPr/>
        </p:nvSpPr>
        <p:spPr bwMode="auto">
          <a:xfrm>
            <a:off x="6767911" y="3120710"/>
            <a:ext cx="1843826" cy="1070290"/>
          </a:xfrm>
          <a:prstGeom prst="rect">
            <a:avLst/>
          </a:prstGeom>
          <a:solidFill>
            <a:srgbClr val="009DD9"/>
          </a:solidFill>
          <a:ln w="9525">
            <a:noFill/>
            <a:miter lim="800000"/>
            <a:headEnd/>
            <a:tailEnd/>
          </a:ln>
        </p:spPr>
        <p:txBody>
          <a:bodyPr lIns="84125" tIns="42062" rIns="84125" bIns="42062" anchor="ctr" anchorCtr="0"/>
          <a:lstStyle/>
          <a:p>
            <a:pPr algn="ctr"/>
            <a:r>
              <a:rPr lang="en-US" sz="1400" b="1" dirty="0" err="1">
                <a:solidFill>
                  <a:schemeClr val="bg1">
                    <a:lumMod val="95000"/>
                  </a:schemeClr>
                </a:solidFill>
                <a:latin typeface="+mn-lt"/>
              </a:rPr>
              <a:t>Devations</a:t>
            </a:r>
            <a:r>
              <a:rPr lang="en-US" sz="1400" b="1" dirty="0">
                <a:solidFill>
                  <a:schemeClr val="bg1">
                    <a:lumMod val="95000"/>
                  </a:schemeClr>
                </a:solidFill>
                <a:latin typeface="+mn-lt"/>
              </a:rPr>
              <a:t> Managed by Non-conformance Process</a:t>
            </a:r>
          </a:p>
        </p:txBody>
      </p:sp>
      <p:sp>
        <p:nvSpPr>
          <p:cNvPr id="21" name="Text Box 10"/>
          <p:cNvSpPr txBox="1">
            <a:spLocks noChangeArrowheads="1"/>
          </p:cNvSpPr>
          <p:nvPr/>
        </p:nvSpPr>
        <p:spPr bwMode="auto">
          <a:xfrm>
            <a:off x="3944204" y="3121378"/>
            <a:ext cx="2661315" cy="1069622"/>
          </a:xfrm>
          <a:prstGeom prst="rect">
            <a:avLst/>
          </a:prstGeom>
          <a:solidFill>
            <a:srgbClr val="009DD9"/>
          </a:solidFill>
          <a:ln w="9525">
            <a:noFill/>
            <a:miter lim="800000"/>
            <a:headEnd/>
            <a:tailEnd/>
          </a:ln>
        </p:spPr>
        <p:txBody>
          <a:bodyPr lIns="84125" tIns="42062" rIns="84125" bIns="42062" anchor="ctr" anchorCtr="0"/>
          <a:lstStyle/>
          <a:p>
            <a:pPr algn="ctr"/>
            <a:r>
              <a:rPr lang="en-US" sz="1400" b="1" dirty="0">
                <a:solidFill>
                  <a:schemeClr val="bg1">
                    <a:lumMod val="95000"/>
                  </a:schemeClr>
                </a:solidFill>
                <a:latin typeface="+mn-lt"/>
              </a:rPr>
              <a:t>Deviations Managed by existing </a:t>
            </a:r>
            <a:r>
              <a:rPr lang="en-US" sz="1400" b="1" dirty="0" err="1">
                <a:solidFill>
                  <a:schemeClr val="bg1">
                    <a:lumMod val="95000"/>
                  </a:schemeClr>
                </a:solidFill>
                <a:latin typeface="+mn-lt"/>
              </a:rPr>
              <a:t>Maint</a:t>
            </a:r>
            <a:r>
              <a:rPr lang="en-US" sz="1400" b="1" dirty="0">
                <a:solidFill>
                  <a:schemeClr val="bg1">
                    <a:lumMod val="95000"/>
                  </a:schemeClr>
                </a:solidFill>
                <a:latin typeface="+mn-lt"/>
              </a:rPr>
              <a:t>, Inspection, and PM systems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MOC and NCR</a:t>
            </a:r>
          </a:p>
        </p:txBody>
      </p:sp>
      <p:sp>
        <p:nvSpPr>
          <p:cNvPr id="3" name="Slide Number Placeholder 2"/>
          <p:cNvSpPr>
            <a:spLocks noGrp="1"/>
          </p:cNvSpPr>
          <p:nvPr>
            <p:ph type="sldNum" sz="quarter" idx="10"/>
          </p:nvPr>
        </p:nvSpPr>
        <p:spPr/>
        <p:txBody>
          <a:bodyPr/>
          <a:lstStyle/>
          <a:p>
            <a:pPr>
              <a:defRPr/>
            </a:pPr>
            <a:fld id="{FD04FFEE-1BC6-4F53-8791-84F31CC3CA47}" type="slidenum">
              <a:rPr lang="en-US" smtClean="0"/>
              <a:pPr>
                <a:defRPr/>
              </a:pPr>
              <a:t>15</a:t>
            </a:fld>
            <a:endParaRPr lang="en-US" dirty="0"/>
          </a:p>
        </p:txBody>
      </p:sp>
      <p:sp>
        <p:nvSpPr>
          <p:cNvPr id="4" name="Rectangle 3"/>
          <p:cNvSpPr/>
          <p:nvPr/>
        </p:nvSpPr>
        <p:spPr>
          <a:xfrm>
            <a:off x="990600" y="1295401"/>
            <a:ext cx="7696200" cy="4924425"/>
          </a:xfrm>
          <a:prstGeom prst="rect">
            <a:avLst/>
          </a:prstGeom>
        </p:spPr>
        <p:txBody>
          <a:bodyPr wrap="square">
            <a:spAutoFit/>
          </a:bodyPr>
          <a:lstStyle/>
          <a:p>
            <a:pPr marL="395288" lvl="1" indent="-280988">
              <a:spcBef>
                <a:spcPts val="600"/>
              </a:spcBef>
              <a:spcAft>
                <a:spcPts val="600"/>
              </a:spcAft>
              <a:buClr>
                <a:srgbClr val="FF9933"/>
              </a:buClr>
              <a:buFont typeface="Wingdings" pitchFamily="2" charset="2"/>
              <a:buChar char="n"/>
              <a:tabLst>
                <a:tab pos="395288" algn="l"/>
                <a:tab pos="854075" algn="l"/>
                <a:tab pos="1374775" algn="l"/>
                <a:tab pos="1831975" algn="l"/>
              </a:tabLst>
            </a:pPr>
            <a:r>
              <a:rPr lang="en-US" dirty="0"/>
              <a:t> Many NCRs will also require a MOC</a:t>
            </a:r>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dirty="0"/>
              <a:t> There is a box on the NCR form to put the MOC number</a:t>
            </a:r>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dirty="0"/>
              <a:t> A MOC documents a change to process feed / chemical alterations, mechanical, electrical, instrumentation, control logic, and design trip limits and include clamps / wraps installations.</a:t>
            </a:r>
          </a:p>
          <a:p>
            <a:pPr marL="395288" lvl="1" indent="-280988">
              <a:spcBef>
                <a:spcPts val="600"/>
              </a:spcBef>
              <a:spcAft>
                <a:spcPts val="600"/>
              </a:spcAft>
              <a:buClr>
                <a:srgbClr val="FF9933"/>
              </a:buClr>
              <a:buFont typeface="Wingdings" pitchFamily="2" charset="2"/>
              <a:buChar char="n"/>
              <a:tabLst>
                <a:tab pos="395288" algn="l"/>
                <a:tab pos="854075" algn="l"/>
                <a:tab pos="1374775" algn="l"/>
                <a:tab pos="1831975" algn="l"/>
              </a:tabLst>
            </a:pPr>
            <a:r>
              <a:rPr lang="en-US" dirty="0"/>
              <a:t> Examples of a NCR that does not require a MOC – no change</a:t>
            </a:r>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dirty="0"/>
              <a:t> Equipment below minimum thickness that passes Fitness for Service evaluation</a:t>
            </a:r>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dirty="0"/>
              <a:t>Materials with different specifications same properties (A106 Gr. B </a:t>
            </a:r>
            <a:r>
              <a:rPr lang="en-US" dirty="0" err="1"/>
              <a:t>vs</a:t>
            </a:r>
            <a:r>
              <a:rPr lang="en-US"/>
              <a:t> API 5L)</a:t>
            </a:r>
            <a:endParaRPr lang="en-US" dirty="0"/>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dirty="0"/>
              <a:t> Mitigating action plans that do not require a physical change</a:t>
            </a:r>
          </a:p>
          <a:p>
            <a:pPr marL="1311275" lvl="3" indent="-280988">
              <a:spcBef>
                <a:spcPts val="600"/>
              </a:spcBef>
              <a:spcAft>
                <a:spcPts val="600"/>
              </a:spcAft>
              <a:buClr>
                <a:srgbClr val="0050AA"/>
              </a:buClr>
              <a:buSzPct val="90000"/>
              <a:buFont typeface="Wingdings" pitchFamily="2" charset="2"/>
              <a:buChar char="Ø"/>
              <a:tabLst>
                <a:tab pos="395288" algn="l"/>
                <a:tab pos="854075" algn="l"/>
                <a:tab pos="1374775" algn="l"/>
                <a:tab pos="1831975" algn="l"/>
              </a:tabLst>
              <a:defRPr/>
            </a:pPr>
            <a:r>
              <a:rPr lang="en-US" dirty="0"/>
              <a:t>Increased UT or RT monitoring</a:t>
            </a:r>
          </a:p>
          <a:p>
            <a:pPr marL="852488" lvl="2" indent="-280988">
              <a:spcBef>
                <a:spcPts val="600"/>
              </a:spcBef>
              <a:spcAft>
                <a:spcPts val="600"/>
              </a:spcAft>
              <a:buClr>
                <a:srgbClr val="FF9933"/>
              </a:buClr>
              <a:buFont typeface="Wingdings" pitchFamily="2" charset="2"/>
              <a:buChar char="n"/>
              <a:tabLst>
                <a:tab pos="395288" algn="l"/>
                <a:tab pos="854075" algn="l"/>
                <a:tab pos="1374775" algn="l"/>
                <a:tab pos="1831975" algn="l"/>
              </a:tabLst>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162800" cy="990600"/>
          </a:xfrm>
        </p:spPr>
        <p:txBody>
          <a:bodyPr/>
          <a:lstStyle/>
          <a:p>
            <a:r>
              <a:rPr lang="en-US" dirty="0"/>
              <a:t>Review of Nonconformance Process</a:t>
            </a:r>
            <a:br>
              <a:rPr lang="en-US" dirty="0"/>
            </a:br>
            <a:r>
              <a:rPr lang="en-US" sz="1800" dirty="0"/>
              <a:t>CABGOC NCR Procedure – Issued October</a:t>
            </a:r>
          </a:p>
        </p:txBody>
      </p:sp>
      <p:sp>
        <p:nvSpPr>
          <p:cNvPr id="3" name="Slide Number Placeholder 2"/>
          <p:cNvSpPr>
            <a:spLocks noGrp="1"/>
          </p:cNvSpPr>
          <p:nvPr>
            <p:ph type="sldNum" sz="quarter" idx="10"/>
          </p:nvPr>
        </p:nvSpPr>
        <p:spPr/>
        <p:txBody>
          <a:bodyPr/>
          <a:lstStyle/>
          <a:p>
            <a:pPr>
              <a:defRPr/>
            </a:pPr>
            <a:fld id="{3CDAE7BB-D4F5-4CF0-9ACB-636B44827451}" type="slidenum">
              <a:rPr lang="en-US" smtClean="0"/>
              <a:pPr>
                <a:defRPr/>
              </a:pPr>
              <a:t>16</a:t>
            </a:fld>
            <a:endParaRPr lang="en-US"/>
          </a:p>
        </p:txBody>
      </p:sp>
      <p:sp>
        <p:nvSpPr>
          <p:cNvPr id="9" name="Rectangle 8"/>
          <p:cNvSpPr/>
          <p:nvPr/>
        </p:nvSpPr>
        <p:spPr>
          <a:xfrm>
            <a:off x="1219200" y="1600200"/>
            <a:ext cx="7239000" cy="1015663"/>
          </a:xfrm>
          <a:prstGeom prst="rect">
            <a:avLst/>
          </a:prstGeom>
        </p:spPr>
        <p:txBody>
          <a:bodyPr wrap="square">
            <a:spAutoFit/>
          </a:bodyPr>
          <a:lstStyle/>
          <a:p>
            <a:pPr algn="ctr"/>
            <a:r>
              <a:rPr lang="en-US" sz="2000" b="1" dirty="0"/>
              <a:t>Safe Work Practice</a:t>
            </a:r>
          </a:p>
          <a:p>
            <a:pPr algn="ctr"/>
            <a:r>
              <a:rPr lang="en-US" sz="2000" b="1" dirty="0"/>
              <a:t>        Nonconformance Management </a:t>
            </a:r>
            <a:br>
              <a:rPr lang="en-US" sz="2000" b="1" dirty="0"/>
            </a:br>
            <a:r>
              <a:rPr lang="en-US" sz="2000" b="1" dirty="0">
                <a:solidFill>
                  <a:schemeClr val="accent2"/>
                </a:solidFill>
              </a:rPr>
              <a:t>CABINDA GULF OIL COMPANY </a:t>
            </a:r>
          </a:p>
        </p:txBody>
      </p:sp>
      <p:pic>
        <p:nvPicPr>
          <p:cNvPr id="6" name="Picture 1"/>
          <p:cNvPicPr>
            <a:picLocks noChangeAspect="1" noChangeArrowheads="1"/>
          </p:cNvPicPr>
          <p:nvPr/>
        </p:nvPicPr>
        <p:blipFill>
          <a:blip r:embed="rId3" cstate="print"/>
          <a:srcRect/>
          <a:stretch>
            <a:fillRect/>
          </a:stretch>
        </p:blipFill>
        <p:spPr bwMode="auto">
          <a:xfrm rot="-120000">
            <a:off x="2127544" y="2649522"/>
            <a:ext cx="5440281" cy="4114800"/>
          </a:xfrm>
          <a:prstGeom prst="rect">
            <a:avLst/>
          </a:prstGeom>
          <a:noFill/>
          <a:ln w="9525">
            <a:noFill/>
            <a:miter lim="800000"/>
            <a:headEnd/>
            <a:tailEnd/>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162800" cy="685800"/>
          </a:xfrm>
        </p:spPr>
        <p:txBody>
          <a:bodyPr/>
          <a:lstStyle/>
          <a:p>
            <a:r>
              <a:rPr lang="en-US" sz="1800" dirty="0"/>
              <a:t>NCR Form &amp; IIL Log</a:t>
            </a:r>
          </a:p>
        </p:txBody>
      </p:sp>
      <p:sp>
        <p:nvSpPr>
          <p:cNvPr id="3" name="Slide Number Placeholder 2"/>
          <p:cNvSpPr>
            <a:spLocks noGrp="1"/>
          </p:cNvSpPr>
          <p:nvPr>
            <p:ph type="sldNum" sz="quarter" idx="10"/>
          </p:nvPr>
        </p:nvSpPr>
        <p:spPr/>
        <p:txBody>
          <a:bodyPr/>
          <a:lstStyle/>
          <a:p>
            <a:pPr>
              <a:defRPr/>
            </a:pPr>
            <a:fld id="{3CDAE7BB-D4F5-4CF0-9ACB-636B44827451}" type="slidenum">
              <a:rPr lang="en-US" smtClean="0"/>
              <a:pPr>
                <a:defRPr/>
              </a:pPr>
              <a:t>17</a:t>
            </a:fld>
            <a:endParaRPr lang="en-US"/>
          </a:p>
        </p:txBody>
      </p:sp>
      <p:graphicFrame>
        <p:nvGraphicFramePr>
          <p:cNvPr id="5122" name="Object 2"/>
          <p:cNvGraphicFramePr>
            <a:graphicFrameLocks noChangeAspect="1"/>
          </p:cNvGraphicFramePr>
          <p:nvPr/>
        </p:nvGraphicFramePr>
        <p:xfrm>
          <a:off x="1828800" y="1600200"/>
          <a:ext cx="900546" cy="762000"/>
        </p:xfrm>
        <a:graphic>
          <a:graphicData uri="http://schemas.openxmlformats.org/presentationml/2006/ole">
            <mc:AlternateContent xmlns:mc="http://schemas.openxmlformats.org/markup-compatibility/2006">
              <mc:Choice xmlns:v="urn:schemas-microsoft-com:vml" Requires="v">
                <p:oleObj spid="_x0000_s5131" name="Acrobat Document" showAsIcon="1" r:id="rId4" imgW="914400" imgH="771480" progId="AcroExch.Document.7">
                  <p:embed/>
                </p:oleObj>
              </mc:Choice>
              <mc:Fallback>
                <p:oleObj name="Acrobat Document" showAsIcon="1" r:id="rId4" imgW="914400" imgH="771480"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600200"/>
                        <a:ext cx="900546"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3048000" y="1600200"/>
          <a:ext cx="914400" cy="771525"/>
        </p:xfrm>
        <a:graphic>
          <a:graphicData uri="http://schemas.openxmlformats.org/presentationml/2006/ole">
            <mc:AlternateContent xmlns:mc="http://schemas.openxmlformats.org/markup-compatibility/2006">
              <mc:Choice xmlns:v="urn:schemas-microsoft-com:vml" Requires="v">
                <p:oleObj spid="_x0000_s5132" name="Worksheet" showAsIcon="1" r:id="rId6" imgW="914400" imgH="771480" progId="Excel.Sheet.12">
                  <p:embed/>
                </p:oleObj>
              </mc:Choice>
              <mc:Fallback>
                <p:oleObj name="Worksheet" showAsIcon="1" r:id="rId6" imgW="914400" imgH="771480" progId="Excel.Shee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60020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162800" cy="838200"/>
          </a:xfrm>
        </p:spPr>
        <p:txBody>
          <a:bodyPr/>
          <a:lstStyle/>
          <a:p>
            <a:r>
              <a:rPr lang="en-US" dirty="0"/>
              <a:t>Roles &amp; Responsibilities</a:t>
            </a:r>
            <a:br>
              <a:rPr lang="en-US" dirty="0"/>
            </a:br>
            <a:endParaRPr lang="en-US" sz="2000" dirty="0"/>
          </a:p>
        </p:txBody>
      </p:sp>
      <p:sp>
        <p:nvSpPr>
          <p:cNvPr id="3" name="Slide Number Placeholder 2"/>
          <p:cNvSpPr>
            <a:spLocks noGrp="1"/>
          </p:cNvSpPr>
          <p:nvPr>
            <p:ph type="sldNum" sz="quarter" idx="10"/>
          </p:nvPr>
        </p:nvSpPr>
        <p:spPr/>
        <p:txBody>
          <a:bodyPr/>
          <a:lstStyle/>
          <a:p>
            <a:pPr>
              <a:defRPr/>
            </a:pPr>
            <a:fld id="{3CDAE7BB-D4F5-4CF0-9ACB-636B44827451}" type="slidenum">
              <a:rPr lang="en-US" smtClean="0"/>
              <a:pPr>
                <a:defRPr/>
              </a:pPr>
              <a:t>18</a:t>
            </a:fld>
            <a:endParaRPr lang="en-US"/>
          </a:p>
        </p:txBody>
      </p:sp>
      <p:sp>
        <p:nvSpPr>
          <p:cNvPr id="16" name="TextBox 15"/>
          <p:cNvSpPr txBox="1"/>
          <p:nvPr/>
        </p:nvSpPr>
        <p:spPr>
          <a:xfrm>
            <a:off x="1143000" y="1371600"/>
            <a:ext cx="3017520" cy="384721"/>
          </a:xfrm>
          <a:prstGeom prst="rect">
            <a:avLst/>
          </a:prstGeom>
          <a:noFill/>
        </p:spPr>
        <p:txBody>
          <a:bodyPr wrap="square" rtlCol="0">
            <a:spAutoFit/>
          </a:bodyPr>
          <a:lstStyle/>
          <a:p>
            <a:r>
              <a:rPr lang="en-US" sz="2000" b="1" i="0" dirty="0">
                <a:solidFill>
                  <a:schemeClr val="tx2">
                    <a:lumMod val="75000"/>
                  </a:schemeClr>
                </a:solidFill>
                <a:latin typeface="+mn-lt"/>
              </a:rPr>
              <a:t>Role</a:t>
            </a:r>
          </a:p>
        </p:txBody>
      </p:sp>
      <p:sp>
        <p:nvSpPr>
          <p:cNvPr id="21" name="Rectangle 5"/>
          <p:cNvSpPr txBox="1">
            <a:spLocks noChangeArrowheads="1"/>
          </p:cNvSpPr>
          <p:nvPr/>
        </p:nvSpPr>
        <p:spPr>
          <a:xfrm>
            <a:off x="838200" y="1821822"/>
            <a:ext cx="3581400" cy="765305"/>
          </a:xfrm>
          <a:prstGeom prst="rect">
            <a:avLst/>
          </a:prstGeom>
        </p:spPr>
        <p:txBody>
          <a:bodyPr/>
          <a:lstStyle/>
          <a:p>
            <a:pPr marL="395288" lvl="1"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dirty="0">
                <a:latin typeface="+mn-lt"/>
              </a:rPr>
              <a:t>All SASBU Employees or Contractors (Operators, Technicians, Inspectors, Analysts, Engineers, Foremen, Supervisors)</a:t>
            </a:r>
            <a:endParaRPr kumimoji="0" lang="en-US" sz="1600" b="1" i="0" u="none" strike="noStrike" kern="0" cap="none" spc="0" normalizeH="0" baseline="0" noProof="0" dirty="0">
              <a:ln>
                <a:noFill/>
              </a:ln>
              <a:solidFill>
                <a:schemeClr val="tx1"/>
              </a:solidFill>
              <a:effectLst/>
              <a:uLnTx/>
              <a:uFillTx/>
              <a:latin typeface="+mn-lt"/>
            </a:endParaRPr>
          </a:p>
          <a:p>
            <a:pPr marL="0" marR="0" lvl="0" indent="0" algn="l" defTabSz="914400" rtl="0" eaLnBrk="1" fontAlgn="base" latinLnBrk="0" hangingPunct="1">
              <a:lnSpc>
                <a:spcPct val="120000"/>
              </a:lnSpc>
              <a:spcBef>
                <a:spcPct val="0"/>
              </a:spcBef>
              <a:spcAft>
                <a:spcPct val="50000"/>
              </a:spcAft>
              <a:buClrTx/>
              <a:buSzTx/>
              <a:buFontTx/>
              <a:buNone/>
              <a:tabLst>
                <a:tab pos="395288" algn="l"/>
                <a:tab pos="854075" algn="l"/>
                <a:tab pos="1374775" algn="l"/>
                <a:tab pos="1831975" algn="l"/>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22" name="Rectangle 5"/>
          <p:cNvSpPr txBox="1">
            <a:spLocks noChangeArrowheads="1"/>
          </p:cNvSpPr>
          <p:nvPr/>
        </p:nvSpPr>
        <p:spPr>
          <a:xfrm>
            <a:off x="4191000" y="1789062"/>
            <a:ext cx="4282440" cy="4078338"/>
          </a:xfrm>
          <a:prstGeom prst="rect">
            <a:avLst/>
          </a:prstGeom>
        </p:spPr>
        <p:txBody>
          <a:bodyPr/>
          <a:lstStyle/>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dirty="0">
                <a:latin typeface="+mn-lt"/>
              </a:rPr>
              <a:t>Report any identified nonconformance issue to Asset Owner </a:t>
            </a:r>
            <a:r>
              <a:rPr lang="en-US" sz="1600" b="1" dirty="0">
                <a:solidFill>
                  <a:schemeClr val="accent2">
                    <a:lumMod val="60000"/>
                    <a:lumOff val="40000"/>
                  </a:schemeClr>
                </a:solidFill>
                <a:latin typeface="+mn-lt"/>
              </a:rPr>
              <a:t>through the NCR Champion</a:t>
            </a:r>
          </a:p>
          <a:p>
            <a:pPr marL="1309688" lvl="3" indent="-280988">
              <a:lnSpc>
                <a:spcPct val="120000"/>
              </a:lnSpc>
              <a:buClr>
                <a:srgbClr val="F46D1F"/>
              </a:buClr>
              <a:buFont typeface="Wingdings" pitchFamily="2" charset="2"/>
              <a:buChar char="Ø"/>
              <a:tabLst>
                <a:tab pos="395288" algn="l"/>
                <a:tab pos="854075" algn="l"/>
                <a:tab pos="1374775" algn="l"/>
                <a:tab pos="1831975" algn="l"/>
              </a:tabLst>
              <a:defRPr/>
            </a:pPr>
            <a:r>
              <a:rPr lang="en-US" sz="1500" b="1" dirty="0">
                <a:latin typeface="+mn-lt"/>
              </a:rPr>
              <a:t>Overdue integrity critical task</a:t>
            </a:r>
          </a:p>
          <a:p>
            <a:pPr marL="1309688" lvl="3" indent="-280988">
              <a:lnSpc>
                <a:spcPct val="120000"/>
              </a:lnSpc>
              <a:buClr>
                <a:srgbClr val="F46D1F"/>
              </a:buClr>
              <a:buFont typeface="Wingdings" pitchFamily="2" charset="2"/>
              <a:buChar char="Ø"/>
              <a:tabLst>
                <a:tab pos="395288" algn="l"/>
                <a:tab pos="854075" algn="l"/>
                <a:tab pos="1374775" algn="l"/>
                <a:tab pos="1831975" algn="l"/>
              </a:tabLst>
              <a:defRPr/>
            </a:pPr>
            <a:r>
              <a:rPr lang="en-US" sz="1500" b="1" dirty="0">
                <a:latin typeface="+mn-lt"/>
              </a:rPr>
              <a:t>Discovered equipment deficiency </a:t>
            </a: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dirty="0">
                <a:latin typeface="+mn-lt"/>
              </a:rPr>
              <a:t>Serve on or lead nonconformance review teams as designated by Asset Owner</a:t>
            </a:r>
          </a:p>
          <a:p>
            <a:pPr lvl="2"/>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0" marR="0" lvl="0" indent="0" algn="l" defTabSz="914400" rtl="0" eaLnBrk="1" fontAlgn="base" latinLnBrk="0" hangingPunct="1">
              <a:lnSpc>
                <a:spcPct val="120000"/>
              </a:lnSpc>
              <a:spcBef>
                <a:spcPct val="0"/>
              </a:spcBef>
              <a:spcAft>
                <a:spcPct val="50000"/>
              </a:spcAft>
              <a:buClrTx/>
              <a:buSzTx/>
              <a:buFontTx/>
              <a:buNone/>
              <a:tabLst>
                <a:tab pos="395288" algn="l"/>
                <a:tab pos="854075" algn="l"/>
                <a:tab pos="1374775" algn="l"/>
                <a:tab pos="1831975" algn="l"/>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4963160" y="1346200"/>
            <a:ext cx="3017520" cy="384721"/>
          </a:xfrm>
          <a:prstGeom prst="rect">
            <a:avLst/>
          </a:prstGeom>
          <a:noFill/>
        </p:spPr>
        <p:txBody>
          <a:bodyPr wrap="square" rtlCol="0">
            <a:spAutoFit/>
          </a:bodyPr>
          <a:lstStyle/>
          <a:p>
            <a:r>
              <a:rPr lang="en-US" sz="2000" b="1" i="0">
                <a:solidFill>
                  <a:schemeClr val="tx2">
                    <a:lumMod val="75000"/>
                  </a:schemeClr>
                </a:solidFill>
                <a:latin typeface="+mn-lt"/>
              </a:rPr>
              <a:t>Responsibility</a:t>
            </a:r>
            <a:endParaRPr lang="en-US" sz="2000" b="1" i="0" dirty="0">
              <a:solidFill>
                <a:schemeClr val="tx2">
                  <a:lumMod val="75000"/>
                </a:schemeClr>
              </a:solidFill>
              <a:latin typeface="+mn-lt"/>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162800" cy="990600"/>
          </a:xfrm>
        </p:spPr>
        <p:txBody>
          <a:bodyPr/>
          <a:lstStyle/>
          <a:p>
            <a:r>
              <a:rPr lang="en-US" dirty="0"/>
              <a:t>Roles &amp; Responsibilities</a:t>
            </a:r>
            <a:br>
              <a:rPr lang="en-US" dirty="0"/>
            </a:br>
            <a:endParaRPr lang="en-US" sz="2000" dirty="0"/>
          </a:p>
        </p:txBody>
      </p:sp>
      <p:sp>
        <p:nvSpPr>
          <p:cNvPr id="3" name="Slide Number Placeholder 2"/>
          <p:cNvSpPr>
            <a:spLocks noGrp="1"/>
          </p:cNvSpPr>
          <p:nvPr>
            <p:ph type="sldNum" sz="quarter" idx="10"/>
          </p:nvPr>
        </p:nvSpPr>
        <p:spPr/>
        <p:txBody>
          <a:bodyPr/>
          <a:lstStyle/>
          <a:p>
            <a:pPr>
              <a:defRPr/>
            </a:pPr>
            <a:fld id="{3CDAE7BB-D4F5-4CF0-9ACB-636B44827451}" type="slidenum">
              <a:rPr lang="en-US" smtClean="0"/>
              <a:pPr>
                <a:defRPr/>
              </a:pPr>
              <a:t>19</a:t>
            </a:fld>
            <a:endParaRPr lang="en-US"/>
          </a:p>
        </p:txBody>
      </p:sp>
      <p:sp>
        <p:nvSpPr>
          <p:cNvPr id="16" name="TextBox 15"/>
          <p:cNvSpPr txBox="1"/>
          <p:nvPr/>
        </p:nvSpPr>
        <p:spPr>
          <a:xfrm>
            <a:off x="1219200" y="1371600"/>
            <a:ext cx="3017520" cy="384721"/>
          </a:xfrm>
          <a:prstGeom prst="rect">
            <a:avLst/>
          </a:prstGeom>
          <a:noFill/>
        </p:spPr>
        <p:txBody>
          <a:bodyPr wrap="square" rtlCol="0">
            <a:spAutoFit/>
          </a:bodyPr>
          <a:lstStyle/>
          <a:p>
            <a:r>
              <a:rPr lang="en-US" sz="2000" b="1" i="0" dirty="0">
                <a:solidFill>
                  <a:schemeClr val="tx2">
                    <a:lumMod val="75000"/>
                  </a:schemeClr>
                </a:solidFill>
                <a:latin typeface="+mn-lt"/>
              </a:rPr>
              <a:t>Role</a:t>
            </a:r>
          </a:p>
        </p:txBody>
      </p:sp>
      <p:sp>
        <p:nvSpPr>
          <p:cNvPr id="21" name="Rectangle 5"/>
          <p:cNvSpPr txBox="1">
            <a:spLocks noChangeArrowheads="1"/>
          </p:cNvSpPr>
          <p:nvPr/>
        </p:nvSpPr>
        <p:spPr>
          <a:xfrm>
            <a:off x="914400" y="1821822"/>
            <a:ext cx="2438400" cy="1454778"/>
          </a:xfrm>
          <a:prstGeom prst="rect">
            <a:avLst/>
          </a:prstGeom>
        </p:spPr>
        <p:txBody>
          <a:bodyPr/>
          <a:lstStyle/>
          <a:p>
            <a:pPr marL="395288" lvl="1"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i="0" kern="0" dirty="0">
                <a:latin typeface="+mn-lt"/>
              </a:rPr>
              <a:t>Area Superintendent</a:t>
            </a:r>
          </a:p>
          <a:p>
            <a:pPr marL="395288" marR="0" lvl="1" indent="-280988" algn="l" defTabSz="914400" rtl="0" eaLnBrk="1" fontAlgn="base" latinLnBrk="0" hangingPunct="1">
              <a:lnSpc>
                <a:spcPct val="120000"/>
              </a:lnSpc>
              <a:spcBef>
                <a:spcPct val="0"/>
              </a:spcBef>
              <a:spcAft>
                <a:spcPct val="50000"/>
              </a:spcAft>
              <a:buClr>
                <a:srgbClr val="F46D1F"/>
              </a:buClr>
              <a:buSzTx/>
              <a:buFont typeface="Wingdings" pitchFamily="2" charset="2"/>
              <a:buChar char="n"/>
              <a:tabLst>
                <a:tab pos="395288" algn="l"/>
                <a:tab pos="854075" algn="l"/>
                <a:tab pos="1374775" algn="l"/>
                <a:tab pos="1831975" algn="l"/>
              </a:tabLst>
              <a:defRPr/>
            </a:pPr>
            <a:endParaRPr kumimoji="0" lang="en-US" sz="1400" b="0" i="0" u="none" strike="noStrike" kern="0" cap="none" spc="0" normalizeH="0" baseline="0" noProof="0" dirty="0">
              <a:ln>
                <a:noFill/>
              </a:ln>
              <a:solidFill>
                <a:schemeClr val="tx1"/>
              </a:solidFill>
              <a:effectLst/>
              <a:uLnTx/>
              <a:uFillTx/>
              <a:latin typeface="+mn-lt"/>
            </a:endParaRPr>
          </a:p>
        </p:txBody>
      </p:sp>
      <p:sp>
        <p:nvSpPr>
          <p:cNvPr id="22" name="Rectangle 5"/>
          <p:cNvSpPr txBox="1">
            <a:spLocks noChangeArrowheads="1"/>
          </p:cNvSpPr>
          <p:nvPr/>
        </p:nvSpPr>
        <p:spPr>
          <a:xfrm>
            <a:off x="2853370" y="1789062"/>
            <a:ext cx="5620070" cy="4078338"/>
          </a:xfrm>
          <a:prstGeom prst="rect">
            <a:avLst/>
          </a:prstGeom>
        </p:spPr>
        <p:txBody>
          <a:bodyPr/>
          <a:lstStyle/>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i="0" kern="0" dirty="0">
                <a:latin typeface="+mn-lt"/>
              </a:rPr>
              <a:t>Assemble a subject matter expert team with </a:t>
            </a:r>
            <a:r>
              <a:rPr lang="en-US" sz="1600" b="1" i="0" kern="0" dirty="0">
                <a:solidFill>
                  <a:schemeClr val="accent6"/>
                </a:solidFill>
                <a:latin typeface="+mn-lt"/>
              </a:rPr>
              <a:t>team leader (Area NCR Champion) </a:t>
            </a:r>
            <a:r>
              <a:rPr lang="en-US" sz="1600" b="1" i="0" kern="0" dirty="0">
                <a:latin typeface="+mn-lt"/>
              </a:rPr>
              <a:t>to develop NCRs and track NCAPs</a:t>
            </a: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i="0" kern="0" dirty="0">
                <a:latin typeface="+mn-lt"/>
              </a:rPr>
              <a:t>Review and approve all reports and Ops Manager notification</a:t>
            </a: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i="0" kern="0" dirty="0">
                <a:latin typeface="+mn-lt"/>
              </a:rPr>
              <a:t>Route approved NCRs to the Ops Manager</a:t>
            </a: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i="0" kern="0" dirty="0">
                <a:latin typeface="+mn-lt"/>
              </a:rPr>
              <a:t>Ensure mitigation plans are executed before returning equipment to service</a:t>
            </a: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i="0" kern="0" dirty="0">
                <a:latin typeface="+mn-lt"/>
              </a:rPr>
              <a:t>Ensure E1 work requests are issued for temporary and permanent repairs</a:t>
            </a: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i="1" kern="0" dirty="0">
                <a:solidFill>
                  <a:schemeClr val="accent2">
                    <a:lumMod val="60000"/>
                    <a:lumOff val="40000"/>
                  </a:schemeClr>
                </a:solidFill>
              </a:rPr>
              <a:t>In the future process will require higher levels of approvals</a:t>
            </a:r>
          </a:p>
          <a:p>
            <a:pPr marL="852488" lvl="2" indent="-280988">
              <a:lnSpc>
                <a:spcPct val="120000"/>
              </a:lnSpc>
              <a:buClr>
                <a:srgbClr val="F46D1F"/>
              </a:buClr>
              <a:tabLst>
                <a:tab pos="395288" algn="l"/>
                <a:tab pos="854075" algn="l"/>
                <a:tab pos="1374775" algn="l"/>
                <a:tab pos="1831975" algn="l"/>
              </a:tabLst>
              <a:defRPr/>
            </a:pPr>
            <a:endParaRPr lang="en-US" sz="16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0" marR="0" lvl="0" indent="0" algn="l" defTabSz="914400" rtl="0" eaLnBrk="1" fontAlgn="base" latinLnBrk="0" hangingPunct="1">
              <a:lnSpc>
                <a:spcPct val="120000"/>
              </a:lnSpc>
              <a:spcBef>
                <a:spcPct val="0"/>
              </a:spcBef>
              <a:spcAft>
                <a:spcPct val="50000"/>
              </a:spcAft>
              <a:buClrTx/>
              <a:buSzTx/>
              <a:buFontTx/>
              <a:buNone/>
              <a:tabLst>
                <a:tab pos="395288" algn="l"/>
                <a:tab pos="854075" algn="l"/>
                <a:tab pos="1374775" algn="l"/>
                <a:tab pos="1831975" algn="l"/>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4963160" y="1346200"/>
            <a:ext cx="3017520" cy="384721"/>
          </a:xfrm>
          <a:prstGeom prst="rect">
            <a:avLst/>
          </a:prstGeom>
          <a:noFill/>
        </p:spPr>
        <p:txBody>
          <a:bodyPr wrap="square" rtlCol="0">
            <a:spAutoFit/>
          </a:bodyPr>
          <a:lstStyle/>
          <a:p>
            <a:r>
              <a:rPr lang="en-US" sz="2000" b="1" i="0">
                <a:solidFill>
                  <a:schemeClr val="tx2">
                    <a:lumMod val="75000"/>
                  </a:schemeClr>
                </a:solidFill>
                <a:latin typeface="+mn-lt"/>
              </a:rPr>
              <a:t>Responsibility</a:t>
            </a:r>
            <a:endParaRPr lang="en-US" sz="2000" b="1" i="0" dirty="0">
              <a:solidFill>
                <a:schemeClr val="tx2">
                  <a:lumMod val="75000"/>
                </a:schemeClr>
              </a:solidFill>
              <a:latin typeface="+mn-lt"/>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and objective</a:t>
            </a:r>
          </a:p>
        </p:txBody>
      </p:sp>
      <p:sp>
        <p:nvSpPr>
          <p:cNvPr id="4" name="Slide Number Placeholder 3"/>
          <p:cNvSpPr>
            <a:spLocks noGrp="1"/>
          </p:cNvSpPr>
          <p:nvPr>
            <p:ph type="sldNum" sz="quarter" idx="10"/>
          </p:nvPr>
        </p:nvSpPr>
        <p:spPr/>
        <p:txBody>
          <a:bodyPr/>
          <a:lstStyle/>
          <a:p>
            <a:pPr>
              <a:defRPr/>
            </a:pPr>
            <a:fld id="{8CCE0298-672A-4C2A-942D-51470FA16A3F}" type="slidenum">
              <a:rPr lang="en-US" smtClean="0"/>
              <a:pPr>
                <a:defRPr/>
              </a:pPr>
              <a:t>2</a:t>
            </a:fld>
            <a:endParaRPr lang="en-US" dirty="0"/>
          </a:p>
        </p:txBody>
      </p:sp>
      <p:sp>
        <p:nvSpPr>
          <p:cNvPr id="6" name="TextBox 5"/>
          <p:cNvSpPr txBox="1"/>
          <p:nvPr/>
        </p:nvSpPr>
        <p:spPr>
          <a:xfrm>
            <a:off x="1143000" y="1295400"/>
            <a:ext cx="7086600" cy="2308324"/>
          </a:xfrm>
          <a:prstGeom prst="rect">
            <a:avLst/>
          </a:prstGeom>
          <a:noFill/>
        </p:spPr>
        <p:txBody>
          <a:bodyPr wrap="square" rtlCol="0">
            <a:spAutoFit/>
          </a:bodyPr>
          <a:lstStyle/>
          <a:p>
            <a:r>
              <a:rPr lang="en-US" dirty="0"/>
              <a:t>The purpose of the nonconformance management process is to ensure that required proactive inspections, tests and preventative maintenance tasks are completed per plan and discovered asset integrity deficiencies are properly reviewed and addressed with risk mitigation and corrective action plans in order to maintain the safe operation of SASBU facilities</a:t>
            </a:r>
          </a:p>
          <a:p>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162800" cy="990600"/>
          </a:xfrm>
        </p:spPr>
        <p:txBody>
          <a:bodyPr/>
          <a:lstStyle/>
          <a:p>
            <a:r>
              <a:rPr lang="en-US" dirty="0"/>
              <a:t>Roles &amp; Responsibilities</a:t>
            </a:r>
            <a:br>
              <a:rPr lang="en-US" dirty="0"/>
            </a:br>
            <a:endParaRPr lang="en-US" sz="2000" dirty="0"/>
          </a:p>
        </p:txBody>
      </p:sp>
      <p:sp>
        <p:nvSpPr>
          <p:cNvPr id="3" name="Slide Number Placeholder 2"/>
          <p:cNvSpPr>
            <a:spLocks noGrp="1"/>
          </p:cNvSpPr>
          <p:nvPr>
            <p:ph type="sldNum" sz="quarter" idx="10"/>
          </p:nvPr>
        </p:nvSpPr>
        <p:spPr/>
        <p:txBody>
          <a:bodyPr/>
          <a:lstStyle/>
          <a:p>
            <a:pPr>
              <a:defRPr/>
            </a:pPr>
            <a:fld id="{3CDAE7BB-D4F5-4CF0-9ACB-636B44827451}" type="slidenum">
              <a:rPr lang="en-US" smtClean="0"/>
              <a:pPr>
                <a:defRPr/>
              </a:pPr>
              <a:t>20</a:t>
            </a:fld>
            <a:endParaRPr lang="en-US"/>
          </a:p>
        </p:txBody>
      </p:sp>
      <p:sp>
        <p:nvSpPr>
          <p:cNvPr id="16" name="TextBox 15"/>
          <p:cNvSpPr txBox="1"/>
          <p:nvPr/>
        </p:nvSpPr>
        <p:spPr>
          <a:xfrm>
            <a:off x="1219200" y="1371600"/>
            <a:ext cx="3017520" cy="384721"/>
          </a:xfrm>
          <a:prstGeom prst="rect">
            <a:avLst/>
          </a:prstGeom>
          <a:noFill/>
        </p:spPr>
        <p:txBody>
          <a:bodyPr wrap="square" rtlCol="0">
            <a:spAutoFit/>
          </a:bodyPr>
          <a:lstStyle/>
          <a:p>
            <a:r>
              <a:rPr lang="en-US" sz="2000" b="1" i="0" dirty="0">
                <a:solidFill>
                  <a:schemeClr val="tx2">
                    <a:lumMod val="75000"/>
                  </a:schemeClr>
                </a:solidFill>
                <a:latin typeface="+mn-lt"/>
              </a:rPr>
              <a:t>Role</a:t>
            </a:r>
          </a:p>
        </p:txBody>
      </p:sp>
      <p:sp>
        <p:nvSpPr>
          <p:cNvPr id="21" name="Rectangle 5"/>
          <p:cNvSpPr txBox="1">
            <a:spLocks noChangeArrowheads="1"/>
          </p:cNvSpPr>
          <p:nvPr/>
        </p:nvSpPr>
        <p:spPr>
          <a:xfrm>
            <a:off x="914400" y="1821822"/>
            <a:ext cx="2438400" cy="1454778"/>
          </a:xfrm>
          <a:prstGeom prst="rect">
            <a:avLst/>
          </a:prstGeom>
        </p:spPr>
        <p:txBody>
          <a:bodyPr/>
          <a:lstStyle/>
          <a:p>
            <a:pPr marL="395288" lvl="1"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i="0" kern="0" dirty="0">
                <a:latin typeface="+mn-lt"/>
              </a:rPr>
              <a:t>Area </a:t>
            </a:r>
            <a:r>
              <a:rPr lang="en-US" sz="1600" b="1" kern="0" dirty="0">
                <a:latin typeface="+mn-lt"/>
              </a:rPr>
              <a:t>NCR Team Leader (</a:t>
            </a:r>
            <a:r>
              <a:rPr lang="en-US" sz="1600" b="1" kern="0" dirty="0">
                <a:solidFill>
                  <a:schemeClr val="accent2">
                    <a:lumMod val="60000"/>
                    <a:lumOff val="40000"/>
                  </a:schemeClr>
                </a:solidFill>
                <a:latin typeface="+mn-lt"/>
              </a:rPr>
              <a:t>NCR Champion</a:t>
            </a:r>
            <a:r>
              <a:rPr lang="en-US" sz="1600" b="1" kern="0" dirty="0">
                <a:latin typeface="+mn-lt"/>
              </a:rPr>
              <a:t>)</a:t>
            </a:r>
            <a:endParaRPr lang="en-US" sz="1600" b="1" i="0" kern="0" dirty="0">
              <a:latin typeface="+mn-lt"/>
            </a:endParaRPr>
          </a:p>
          <a:p>
            <a:pPr marL="395288" marR="0" lvl="1" indent="-280988" algn="l" defTabSz="914400" rtl="0" eaLnBrk="1" fontAlgn="base" latinLnBrk="0" hangingPunct="1">
              <a:lnSpc>
                <a:spcPct val="120000"/>
              </a:lnSpc>
              <a:spcBef>
                <a:spcPct val="0"/>
              </a:spcBef>
              <a:spcAft>
                <a:spcPct val="50000"/>
              </a:spcAft>
              <a:buClr>
                <a:srgbClr val="F46D1F"/>
              </a:buClr>
              <a:buSzTx/>
              <a:buFont typeface="Wingdings" pitchFamily="2" charset="2"/>
              <a:buChar char="n"/>
              <a:tabLst>
                <a:tab pos="395288" algn="l"/>
                <a:tab pos="854075" algn="l"/>
                <a:tab pos="1374775" algn="l"/>
                <a:tab pos="1831975" algn="l"/>
              </a:tabLst>
              <a:defRPr/>
            </a:pPr>
            <a:endParaRPr kumimoji="0" lang="en-US" sz="1400" b="0" i="0" u="none" strike="noStrike" kern="0" cap="none" spc="0" normalizeH="0" baseline="0" noProof="0" dirty="0">
              <a:ln>
                <a:noFill/>
              </a:ln>
              <a:solidFill>
                <a:schemeClr val="tx1"/>
              </a:solidFill>
              <a:effectLst/>
              <a:uLnTx/>
              <a:uFillTx/>
              <a:latin typeface="+mn-lt"/>
            </a:endParaRPr>
          </a:p>
          <a:p>
            <a:pPr lvl="0">
              <a:lnSpc>
                <a:spcPct val="120000"/>
              </a:lnSpc>
              <a:spcAft>
                <a:spcPct val="50000"/>
              </a:spcAft>
              <a:tabLst>
                <a:tab pos="395288" algn="l"/>
                <a:tab pos="854075" algn="l"/>
                <a:tab pos="1374775" algn="l"/>
                <a:tab pos="1831975" algn="l"/>
              </a:tabLst>
              <a:defRPr/>
            </a:pPr>
            <a:endParaRPr kumimoji="0" lang="en-US" sz="1600" b="0" i="0" u="none" strike="noStrike" kern="0" cap="none" spc="0" normalizeH="0" baseline="0" noProof="0" dirty="0">
              <a:ln>
                <a:noFill/>
              </a:ln>
              <a:solidFill>
                <a:schemeClr val="accent6"/>
              </a:solidFill>
              <a:effectLst/>
              <a:uLnTx/>
              <a:uFillTx/>
              <a:latin typeface="+mn-lt"/>
              <a:ea typeface="+mn-ea"/>
              <a:cs typeface="+mn-cs"/>
            </a:endParaRPr>
          </a:p>
        </p:txBody>
      </p:sp>
      <p:sp>
        <p:nvSpPr>
          <p:cNvPr id="22" name="Rectangle 5"/>
          <p:cNvSpPr txBox="1">
            <a:spLocks noChangeArrowheads="1"/>
          </p:cNvSpPr>
          <p:nvPr/>
        </p:nvSpPr>
        <p:spPr>
          <a:xfrm>
            <a:off x="2853370" y="1981200"/>
            <a:ext cx="5620070" cy="3886200"/>
          </a:xfrm>
          <a:prstGeom prst="rect">
            <a:avLst/>
          </a:prstGeom>
        </p:spPr>
        <p:txBody>
          <a:bodyPr/>
          <a:lstStyle/>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i="0" kern="0" dirty="0">
                <a:latin typeface="+mn-lt"/>
              </a:rPr>
              <a:t>Assemble a team </a:t>
            </a:r>
            <a:r>
              <a:rPr lang="en-US" sz="1600" b="1" kern="0" dirty="0">
                <a:latin typeface="+mn-lt"/>
              </a:rPr>
              <a:t>of </a:t>
            </a:r>
            <a:r>
              <a:rPr lang="en-US" sz="1600" b="1" i="0" kern="0" dirty="0">
                <a:latin typeface="+mn-lt"/>
              </a:rPr>
              <a:t>subject matter experts to complete NCRs as required by NCR procedure</a:t>
            </a: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kern="0" dirty="0">
                <a:latin typeface="+mn-lt"/>
              </a:rPr>
              <a:t>Keep superintendant appraised of all actions and close outs for NCRs</a:t>
            </a:r>
            <a:endParaRPr lang="en-US" sz="16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i="0" kern="0" dirty="0">
                <a:latin typeface="+mn-lt"/>
              </a:rPr>
              <a:t>Assign responsibilities</a:t>
            </a:r>
            <a:r>
              <a:rPr lang="en-US" sz="1600" b="1" kern="0" dirty="0">
                <a:latin typeface="+mn-lt"/>
              </a:rPr>
              <a:t> for closure of actions items and determine closure dates</a:t>
            </a: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i="0" kern="0" dirty="0">
                <a:latin typeface="+mn-lt"/>
              </a:rPr>
              <a:t>Schedule updates on at least a quarterly basis </a:t>
            </a: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i="0" kern="0" dirty="0">
                <a:latin typeface="+mn-lt"/>
              </a:rPr>
              <a:t>Ensure action and mitigation plans, and MOCs proceed as scheduled in the NCAP</a:t>
            </a: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i="0" kern="0" dirty="0">
                <a:latin typeface="+mn-lt"/>
              </a:rPr>
              <a:t>Ensure E1 work requests are issued for temporary and permanent repairs</a:t>
            </a:r>
            <a:endParaRPr lang="en-US" sz="1600" b="1" i="1" kern="0" dirty="0">
              <a:solidFill>
                <a:schemeClr val="accent2">
                  <a:lumMod val="60000"/>
                  <a:lumOff val="40000"/>
                </a:schemeClr>
              </a:solidFill>
            </a:endParaRPr>
          </a:p>
          <a:p>
            <a:pPr marL="852488" lvl="2" indent="-280988">
              <a:lnSpc>
                <a:spcPct val="120000"/>
              </a:lnSpc>
              <a:buClr>
                <a:srgbClr val="F46D1F"/>
              </a:buClr>
              <a:tabLst>
                <a:tab pos="395288" algn="l"/>
                <a:tab pos="854075" algn="l"/>
                <a:tab pos="1374775" algn="l"/>
                <a:tab pos="1831975" algn="l"/>
              </a:tabLst>
              <a:defRPr/>
            </a:pPr>
            <a:endParaRPr lang="en-US" sz="16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0" marR="0" lvl="0" indent="0" algn="l" defTabSz="914400" rtl="0" eaLnBrk="1" fontAlgn="base" latinLnBrk="0" hangingPunct="1">
              <a:lnSpc>
                <a:spcPct val="120000"/>
              </a:lnSpc>
              <a:spcBef>
                <a:spcPct val="0"/>
              </a:spcBef>
              <a:spcAft>
                <a:spcPct val="50000"/>
              </a:spcAft>
              <a:buClrTx/>
              <a:buSzTx/>
              <a:buFontTx/>
              <a:buNone/>
              <a:tabLst>
                <a:tab pos="395288" algn="l"/>
                <a:tab pos="854075" algn="l"/>
                <a:tab pos="1374775" algn="l"/>
                <a:tab pos="1831975" algn="l"/>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4963160" y="1346200"/>
            <a:ext cx="3017520" cy="384721"/>
          </a:xfrm>
          <a:prstGeom prst="rect">
            <a:avLst/>
          </a:prstGeom>
          <a:noFill/>
        </p:spPr>
        <p:txBody>
          <a:bodyPr wrap="square" rtlCol="0">
            <a:spAutoFit/>
          </a:bodyPr>
          <a:lstStyle/>
          <a:p>
            <a:r>
              <a:rPr lang="en-US" sz="2000" b="1" i="0">
                <a:solidFill>
                  <a:schemeClr val="tx2">
                    <a:lumMod val="75000"/>
                  </a:schemeClr>
                </a:solidFill>
                <a:latin typeface="+mn-lt"/>
              </a:rPr>
              <a:t>Responsibility</a:t>
            </a:r>
            <a:endParaRPr lang="en-US" sz="2000" b="1" i="0" dirty="0">
              <a:solidFill>
                <a:schemeClr val="tx2">
                  <a:lumMod val="75000"/>
                </a:schemeClr>
              </a:solidFill>
              <a:latin typeface="+mn-lt"/>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162800" cy="990600"/>
          </a:xfrm>
        </p:spPr>
        <p:txBody>
          <a:bodyPr/>
          <a:lstStyle/>
          <a:p>
            <a:r>
              <a:rPr lang="en-US" dirty="0"/>
              <a:t>Roles &amp; Responsibilities</a:t>
            </a:r>
            <a:br>
              <a:rPr lang="en-US" dirty="0"/>
            </a:br>
            <a:endParaRPr lang="en-US" sz="2000" dirty="0"/>
          </a:p>
        </p:txBody>
      </p:sp>
      <p:sp>
        <p:nvSpPr>
          <p:cNvPr id="3" name="Slide Number Placeholder 2"/>
          <p:cNvSpPr>
            <a:spLocks noGrp="1"/>
          </p:cNvSpPr>
          <p:nvPr>
            <p:ph type="sldNum" sz="quarter" idx="10"/>
          </p:nvPr>
        </p:nvSpPr>
        <p:spPr/>
        <p:txBody>
          <a:bodyPr/>
          <a:lstStyle/>
          <a:p>
            <a:pPr>
              <a:defRPr/>
            </a:pPr>
            <a:fld id="{3CDAE7BB-D4F5-4CF0-9ACB-636B44827451}" type="slidenum">
              <a:rPr lang="en-US" smtClean="0"/>
              <a:pPr>
                <a:defRPr/>
              </a:pPr>
              <a:t>21</a:t>
            </a:fld>
            <a:endParaRPr lang="en-US"/>
          </a:p>
        </p:txBody>
      </p:sp>
      <p:sp>
        <p:nvSpPr>
          <p:cNvPr id="16" name="TextBox 15"/>
          <p:cNvSpPr txBox="1"/>
          <p:nvPr/>
        </p:nvSpPr>
        <p:spPr>
          <a:xfrm>
            <a:off x="1122680" y="1417320"/>
            <a:ext cx="3017520" cy="384721"/>
          </a:xfrm>
          <a:prstGeom prst="rect">
            <a:avLst/>
          </a:prstGeom>
          <a:noFill/>
        </p:spPr>
        <p:txBody>
          <a:bodyPr wrap="square" rtlCol="0">
            <a:spAutoFit/>
          </a:bodyPr>
          <a:lstStyle/>
          <a:p>
            <a:r>
              <a:rPr lang="en-US" sz="2000" b="1" i="0">
                <a:solidFill>
                  <a:schemeClr val="tx2">
                    <a:lumMod val="75000"/>
                  </a:schemeClr>
                </a:solidFill>
                <a:latin typeface="+mn-lt"/>
              </a:rPr>
              <a:t>Role</a:t>
            </a:r>
            <a:endParaRPr lang="en-US" sz="2000" b="1" i="0" dirty="0">
              <a:solidFill>
                <a:schemeClr val="tx2">
                  <a:lumMod val="75000"/>
                </a:schemeClr>
              </a:solidFill>
              <a:latin typeface="+mn-lt"/>
            </a:endParaRPr>
          </a:p>
        </p:txBody>
      </p:sp>
      <p:sp>
        <p:nvSpPr>
          <p:cNvPr id="21" name="Rectangle 5"/>
          <p:cNvSpPr txBox="1">
            <a:spLocks noChangeArrowheads="1"/>
          </p:cNvSpPr>
          <p:nvPr/>
        </p:nvSpPr>
        <p:spPr>
          <a:xfrm>
            <a:off x="838200" y="1821822"/>
            <a:ext cx="2764316" cy="765305"/>
          </a:xfrm>
          <a:prstGeom prst="rect">
            <a:avLst/>
          </a:prstGeom>
        </p:spPr>
        <p:txBody>
          <a:bodyPr/>
          <a:lstStyle/>
          <a:p>
            <a:pPr marL="395288" lvl="1"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i="0" kern="0" dirty="0">
                <a:latin typeface="+mn-lt"/>
              </a:rPr>
              <a:t>AI&amp;R NCR Coordinator in PSC </a:t>
            </a:r>
            <a:r>
              <a:rPr lang="en-US" sz="1600" i="1" kern="0" dirty="0">
                <a:latin typeface="+mn-lt"/>
              </a:rPr>
              <a:t>(aopsup2)</a:t>
            </a:r>
          </a:p>
          <a:p>
            <a:pPr marL="0" marR="0" lvl="0" indent="0" algn="l" defTabSz="914400" rtl="0" eaLnBrk="1" fontAlgn="base" latinLnBrk="0" hangingPunct="1">
              <a:lnSpc>
                <a:spcPct val="120000"/>
              </a:lnSpc>
              <a:spcBef>
                <a:spcPct val="0"/>
              </a:spcBef>
              <a:spcAft>
                <a:spcPct val="50000"/>
              </a:spcAft>
              <a:buClrTx/>
              <a:buSzTx/>
              <a:buFontTx/>
              <a:buNone/>
              <a:tabLst>
                <a:tab pos="395288" algn="l"/>
                <a:tab pos="854075" algn="l"/>
                <a:tab pos="1374775" algn="l"/>
                <a:tab pos="1831975" algn="l"/>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22" name="Rectangle 5"/>
          <p:cNvSpPr txBox="1">
            <a:spLocks noChangeArrowheads="1"/>
          </p:cNvSpPr>
          <p:nvPr/>
        </p:nvSpPr>
        <p:spPr>
          <a:xfrm>
            <a:off x="3205910" y="1789062"/>
            <a:ext cx="5620070" cy="1396527"/>
          </a:xfrm>
          <a:prstGeom prst="rect">
            <a:avLst/>
          </a:prstGeom>
        </p:spPr>
        <p:txBody>
          <a:bodyPr/>
          <a:lstStyle/>
          <a:p>
            <a:pPr marL="852488" lvl="2" indent="-280988">
              <a:spcBef>
                <a:spcPts val="600"/>
              </a:spcBef>
              <a:spcAft>
                <a:spcPts val="600"/>
              </a:spcAft>
              <a:buClr>
                <a:srgbClr val="F46D1F"/>
              </a:buClr>
              <a:buFont typeface="Wingdings" pitchFamily="2" charset="2"/>
              <a:buChar char="n"/>
              <a:tabLst>
                <a:tab pos="395288" algn="l"/>
                <a:tab pos="854075" algn="l"/>
                <a:tab pos="1374775" algn="l"/>
                <a:tab pos="1831975" algn="l"/>
              </a:tabLst>
              <a:defRPr/>
            </a:pPr>
            <a:r>
              <a:rPr lang="en-US" sz="1600" b="1" i="0" dirty="0">
                <a:latin typeface="+mn-lt"/>
              </a:rPr>
              <a:t>Maintains the Master IIL </a:t>
            </a:r>
          </a:p>
          <a:p>
            <a:pPr marL="852488" lvl="2" indent="-280988">
              <a:spcBef>
                <a:spcPts val="600"/>
              </a:spcBef>
              <a:spcAft>
                <a:spcPts val="600"/>
              </a:spcAft>
              <a:buClr>
                <a:srgbClr val="F46D1F"/>
              </a:buClr>
              <a:buFont typeface="Wingdings" pitchFamily="2" charset="2"/>
              <a:buChar char="n"/>
              <a:tabLst>
                <a:tab pos="395288" algn="l"/>
                <a:tab pos="854075" algn="l"/>
                <a:tab pos="1374775" algn="l"/>
                <a:tab pos="1831975" algn="l"/>
              </a:tabLst>
              <a:defRPr/>
            </a:pPr>
            <a:r>
              <a:rPr lang="en-US" sz="1600" b="1" i="0" dirty="0">
                <a:latin typeface="+mn-lt"/>
              </a:rPr>
              <a:t>Receive and record all Noncompliance Reports</a:t>
            </a:r>
          </a:p>
          <a:p>
            <a:pPr marL="852488" lvl="2" indent="-280988">
              <a:spcBef>
                <a:spcPts val="600"/>
              </a:spcBef>
              <a:spcAft>
                <a:spcPts val="600"/>
              </a:spcAft>
              <a:buClr>
                <a:srgbClr val="F46D1F"/>
              </a:buClr>
              <a:buFont typeface="Wingdings" pitchFamily="2" charset="2"/>
              <a:buChar char="n"/>
              <a:tabLst>
                <a:tab pos="395288" algn="l"/>
                <a:tab pos="854075" algn="l"/>
                <a:tab pos="1374775" algn="l"/>
                <a:tab pos="1831975" algn="l"/>
              </a:tabLst>
              <a:defRPr/>
            </a:pPr>
            <a:r>
              <a:rPr lang="en-US" sz="1600" b="1" i="0" dirty="0">
                <a:latin typeface="+mn-lt"/>
              </a:rPr>
              <a:t>Ensure proper AI&amp;R Group Code is designated on report and route a copy to the appropriate supervisor.</a:t>
            </a:r>
          </a:p>
          <a:p>
            <a:pPr marL="852488" lvl="2" indent="-280988">
              <a:spcBef>
                <a:spcPts val="600"/>
              </a:spcBef>
              <a:spcAft>
                <a:spcPts val="600"/>
              </a:spcAft>
              <a:buClr>
                <a:srgbClr val="F46D1F"/>
              </a:buClr>
              <a:buFont typeface="Wingdings" pitchFamily="2" charset="2"/>
              <a:buChar char="n"/>
              <a:tabLst>
                <a:tab pos="395288" algn="l"/>
                <a:tab pos="854075" algn="l"/>
                <a:tab pos="1374775" algn="l"/>
                <a:tab pos="1831975" algn="l"/>
              </a:tabLst>
              <a:defRPr/>
            </a:pPr>
            <a:r>
              <a:rPr lang="en-US" sz="1600" b="1" i="0" dirty="0">
                <a:latin typeface="+mn-lt"/>
              </a:rPr>
              <a:t>Ensure Asset Owner and relevant AI&amp;R Group Supervisor are notified of any overdue action item.</a:t>
            </a:r>
          </a:p>
          <a:p>
            <a:pPr marL="852488" lvl="2" indent="-280988">
              <a:spcBef>
                <a:spcPts val="600"/>
              </a:spcBef>
              <a:spcAft>
                <a:spcPts val="600"/>
              </a:spcAft>
              <a:buClr>
                <a:srgbClr val="F46D1F"/>
              </a:buClr>
              <a:buFont typeface="Wingdings" pitchFamily="2" charset="2"/>
              <a:buChar char="n"/>
              <a:tabLst>
                <a:tab pos="395288" algn="l"/>
                <a:tab pos="854075" algn="l"/>
                <a:tab pos="1374775" algn="l"/>
                <a:tab pos="1831975" algn="l"/>
              </a:tabLst>
              <a:defRPr/>
            </a:pPr>
            <a:r>
              <a:rPr lang="en-US" sz="1600" b="1" i="0" dirty="0">
                <a:latin typeface="+mn-lt"/>
              </a:rPr>
              <a:t>Assist in the development of monthly and annual Noncompliance Process Status Reports.</a:t>
            </a: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0" marR="0" lvl="0" indent="0" algn="l" defTabSz="914400" rtl="0" eaLnBrk="1" fontAlgn="base" latinLnBrk="0" hangingPunct="1">
              <a:lnSpc>
                <a:spcPct val="120000"/>
              </a:lnSpc>
              <a:spcBef>
                <a:spcPct val="0"/>
              </a:spcBef>
              <a:spcAft>
                <a:spcPct val="50000"/>
              </a:spcAft>
              <a:buClrTx/>
              <a:buSzTx/>
              <a:buFontTx/>
              <a:buNone/>
              <a:tabLst>
                <a:tab pos="395288" algn="l"/>
                <a:tab pos="854075" algn="l"/>
                <a:tab pos="1374775" algn="l"/>
                <a:tab pos="1831975" algn="l"/>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4963160" y="1346200"/>
            <a:ext cx="3017520" cy="384721"/>
          </a:xfrm>
          <a:prstGeom prst="rect">
            <a:avLst/>
          </a:prstGeom>
          <a:noFill/>
        </p:spPr>
        <p:txBody>
          <a:bodyPr wrap="square" rtlCol="0">
            <a:spAutoFit/>
          </a:bodyPr>
          <a:lstStyle/>
          <a:p>
            <a:r>
              <a:rPr lang="en-US" sz="2000" b="1" i="0">
                <a:solidFill>
                  <a:schemeClr val="tx2">
                    <a:lumMod val="75000"/>
                  </a:schemeClr>
                </a:solidFill>
                <a:latin typeface="+mn-lt"/>
              </a:rPr>
              <a:t>Responsibility</a:t>
            </a:r>
            <a:endParaRPr lang="en-US" sz="2000" b="1" i="0" dirty="0">
              <a:solidFill>
                <a:schemeClr val="tx2">
                  <a:lumMod val="75000"/>
                </a:schemeClr>
              </a:solidFill>
              <a:latin typeface="+mn-lt"/>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162800" cy="990600"/>
          </a:xfrm>
        </p:spPr>
        <p:txBody>
          <a:bodyPr/>
          <a:lstStyle/>
          <a:p>
            <a:r>
              <a:rPr lang="en-US" dirty="0"/>
              <a:t>Roles &amp; Responsibilities</a:t>
            </a:r>
            <a:br>
              <a:rPr lang="en-US" dirty="0"/>
            </a:br>
            <a:endParaRPr lang="en-US" sz="2000" dirty="0"/>
          </a:p>
        </p:txBody>
      </p:sp>
      <p:sp>
        <p:nvSpPr>
          <p:cNvPr id="3" name="Slide Number Placeholder 2"/>
          <p:cNvSpPr>
            <a:spLocks noGrp="1"/>
          </p:cNvSpPr>
          <p:nvPr>
            <p:ph type="sldNum" sz="quarter" idx="10"/>
          </p:nvPr>
        </p:nvSpPr>
        <p:spPr/>
        <p:txBody>
          <a:bodyPr/>
          <a:lstStyle/>
          <a:p>
            <a:pPr>
              <a:defRPr/>
            </a:pPr>
            <a:fld id="{3CDAE7BB-D4F5-4CF0-9ACB-636B44827451}" type="slidenum">
              <a:rPr lang="en-US" smtClean="0"/>
              <a:pPr>
                <a:defRPr/>
              </a:pPr>
              <a:t>22</a:t>
            </a:fld>
            <a:endParaRPr lang="en-US"/>
          </a:p>
        </p:txBody>
      </p:sp>
      <p:sp>
        <p:nvSpPr>
          <p:cNvPr id="16" name="TextBox 15"/>
          <p:cNvSpPr txBox="1"/>
          <p:nvPr/>
        </p:nvSpPr>
        <p:spPr>
          <a:xfrm>
            <a:off x="1122680" y="1417320"/>
            <a:ext cx="3017520" cy="384721"/>
          </a:xfrm>
          <a:prstGeom prst="rect">
            <a:avLst/>
          </a:prstGeom>
          <a:noFill/>
        </p:spPr>
        <p:txBody>
          <a:bodyPr wrap="square" rtlCol="0">
            <a:spAutoFit/>
          </a:bodyPr>
          <a:lstStyle/>
          <a:p>
            <a:r>
              <a:rPr lang="en-US" sz="2000" b="1" i="0">
                <a:solidFill>
                  <a:schemeClr val="tx2">
                    <a:lumMod val="75000"/>
                  </a:schemeClr>
                </a:solidFill>
                <a:latin typeface="+mn-lt"/>
              </a:rPr>
              <a:t>Role</a:t>
            </a:r>
            <a:endParaRPr lang="en-US" sz="2000" b="1" i="0" dirty="0">
              <a:solidFill>
                <a:schemeClr val="tx2">
                  <a:lumMod val="75000"/>
                </a:schemeClr>
              </a:solidFill>
              <a:latin typeface="+mn-lt"/>
            </a:endParaRPr>
          </a:p>
        </p:txBody>
      </p:sp>
      <p:sp>
        <p:nvSpPr>
          <p:cNvPr id="21" name="Rectangle 5"/>
          <p:cNvSpPr txBox="1">
            <a:spLocks noChangeArrowheads="1"/>
          </p:cNvSpPr>
          <p:nvPr/>
        </p:nvSpPr>
        <p:spPr>
          <a:xfrm>
            <a:off x="762000" y="1821822"/>
            <a:ext cx="2840516" cy="765305"/>
          </a:xfrm>
          <a:prstGeom prst="rect">
            <a:avLst/>
          </a:prstGeom>
        </p:spPr>
        <p:txBody>
          <a:bodyPr/>
          <a:lstStyle/>
          <a:p>
            <a:pPr marL="395288" lvl="1"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i="0" dirty="0">
                <a:latin typeface="+mn-lt"/>
              </a:rPr>
              <a:t>Nonconformance Management Process Champion </a:t>
            </a:r>
          </a:p>
          <a:p>
            <a:r>
              <a:rPr lang="en-US" sz="1600" dirty="0"/>
              <a:t>   (</a:t>
            </a:r>
            <a:r>
              <a:rPr lang="en-US" sz="1600" i="1" dirty="0"/>
              <a:t>Asset Integrity &amp; Reliability</a:t>
            </a:r>
          </a:p>
          <a:p>
            <a:r>
              <a:rPr lang="en-US" sz="1600" i="1" dirty="0"/>
              <a:t>    Superintendent</a:t>
            </a:r>
            <a:r>
              <a:rPr lang="en-US" i="1" dirty="0"/>
              <a:t>)</a:t>
            </a:r>
            <a:endParaRPr lang="en-US" b="1" i="1" dirty="0">
              <a:latin typeface="+mj-lt"/>
            </a:endParaRPr>
          </a:p>
          <a:p>
            <a:pPr marL="395288" lvl="1"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0" marR="0" lvl="0" indent="0" algn="l" defTabSz="914400" rtl="0" eaLnBrk="1" fontAlgn="base" latinLnBrk="0" hangingPunct="1">
              <a:lnSpc>
                <a:spcPct val="120000"/>
              </a:lnSpc>
              <a:spcBef>
                <a:spcPct val="0"/>
              </a:spcBef>
              <a:spcAft>
                <a:spcPct val="50000"/>
              </a:spcAft>
              <a:buClrTx/>
              <a:buSzTx/>
              <a:buFontTx/>
              <a:buNone/>
              <a:tabLst>
                <a:tab pos="395288" algn="l"/>
                <a:tab pos="854075" algn="l"/>
                <a:tab pos="1374775" algn="l"/>
                <a:tab pos="1831975" algn="l"/>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4963160" y="1346200"/>
            <a:ext cx="3017520" cy="384721"/>
          </a:xfrm>
          <a:prstGeom prst="rect">
            <a:avLst/>
          </a:prstGeom>
          <a:noFill/>
        </p:spPr>
        <p:txBody>
          <a:bodyPr wrap="square" rtlCol="0">
            <a:spAutoFit/>
          </a:bodyPr>
          <a:lstStyle/>
          <a:p>
            <a:r>
              <a:rPr lang="en-US" sz="2000" b="1" i="0">
                <a:solidFill>
                  <a:schemeClr val="tx2">
                    <a:lumMod val="75000"/>
                  </a:schemeClr>
                </a:solidFill>
                <a:latin typeface="+mn-lt"/>
              </a:rPr>
              <a:t>Responsibility</a:t>
            </a:r>
            <a:endParaRPr lang="en-US" sz="2000" b="1" i="0" dirty="0">
              <a:solidFill>
                <a:schemeClr val="tx2">
                  <a:lumMod val="75000"/>
                </a:schemeClr>
              </a:solidFill>
              <a:latin typeface="+mn-lt"/>
            </a:endParaRPr>
          </a:p>
        </p:txBody>
      </p:sp>
      <p:sp>
        <p:nvSpPr>
          <p:cNvPr id="8" name="Rectangle 5"/>
          <p:cNvSpPr txBox="1">
            <a:spLocks noChangeArrowheads="1"/>
          </p:cNvSpPr>
          <p:nvPr/>
        </p:nvSpPr>
        <p:spPr>
          <a:xfrm>
            <a:off x="3205910" y="1789062"/>
            <a:ext cx="5620070" cy="3785473"/>
          </a:xfrm>
          <a:prstGeom prst="rect">
            <a:avLst/>
          </a:prstGeom>
        </p:spPr>
        <p:txBody>
          <a:bodyPr/>
          <a:lstStyle/>
          <a:p>
            <a:pPr marL="852488" lvl="2" indent="-280988">
              <a:spcBef>
                <a:spcPts val="600"/>
              </a:spcBef>
              <a:spcAft>
                <a:spcPts val="600"/>
              </a:spcAft>
              <a:buClr>
                <a:srgbClr val="F46D1F"/>
              </a:buClr>
              <a:buFont typeface="Wingdings" pitchFamily="2" charset="2"/>
              <a:buChar char="n"/>
              <a:tabLst>
                <a:tab pos="395288" algn="l"/>
                <a:tab pos="854075" algn="l"/>
                <a:tab pos="1374775" algn="l"/>
                <a:tab pos="1831975" algn="l"/>
              </a:tabLst>
              <a:defRPr/>
            </a:pPr>
            <a:r>
              <a:rPr lang="en-US" sz="1600" b="1" i="0" dirty="0">
                <a:latin typeface="+mn-lt"/>
              </a:rPr>
              <a:t>Serve as SASBU wide advocate of the process to ensure that it is understood and used as designed within the SBU.</a:t>
            </a:r>
          </a:p>
          <a:p>
            <a:pPr marL="852488" lvl="2" indent="-280988">
              <a:spcBef>
                <a:spcPts val="600"/>
              </a:spcBef>
              <a:spcAft>
                <a:spcPts val="600"/>
              </a:spcAft>
              <a:buClr>
                <a:srgbClr val="F46D1F"/>
              </a:buClr>
              <a:buFont typeface="Wingdings" pitchFamily="2" charset="2"/>
              <a:buChar char="n"/>
              <a:tabLst>
                <a:tab pos="395288" algn="l"/>
                <a:tab pos="854075" algn="l"/>
                <a:tab pos="1374775" algn="l"/>
                <a:tab pos="1831975" algn="l"/>
              </a:tabLst>
              <a:defRPr/>
            </a:pPr>
            <a:r>
              <a:rPr lang="en-US" sz="1600" b="1" i="0" dirty="0">
                <a:latin typeface="+mn-lt"/>
              </a:rPr>
              <a:t>Advise SBU management on any exceptions requested to this process.</a:t>
            </a:r>
          </a:p>
          <a:p>
            <a:pPr marL="852488" lvl="2" indent="-280988">
              <a:spcBef>
                <a:spcPts val="600"/>
              </a:spcBef>
              <a:spcAft>
                <a:spcPts val="600"/>
              </a:spcAft>
              <a:buClr>
                <a:srgbClr val="F46D1F"/>
              </a:buClr>
              <a:buFont typeface="Wingdings" pitchFamily="2" charset="2"/>
              <a:buChar char="n"/>
              <a:tabLst>
                <a:tab pos="395288" algn="l"/>
                <a:tab pos="854075" algn="l"/>
                <a:tab pos="1374775" algn="l"/>
                <a:tab pos="1831975" algn="l"/>
              </a:tabLst>
              <a:defRPr/>
            </a:pPr>
            <a:r>
              <a:rPr lang="en-US" sz="1600" b="1" i="0" dirty="0">
                <a:latin typeface="+mn-lt"/>
              </a:rPr>
              <a:t>Ensure that annual review of the effectiveness of the process is performed. This should include available metrics and audit findings.</a:t>
            </a: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dirty="0">
              <a:latin typeface="+mn-lt"/>
            </a:endParaRPr>
          </a:p>
          <a:p>
            <a:pPr marL="1309688" lvl="3"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dirty="0"/>
          </a:p>
          <a:p>
            <a:pPr marL="1309688" lvl="3"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dirty="0"/>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0" marR="0" lvl="0" indent="0" algn="l" defTabSz="914400" rtl="0" eaLnBrk="1" fontAlgn="base" latinLnBrk="0" hangingPunct="1">
              <a:lnSpc>
                <a:spcPct val="120000"/>
              </a:lnSpc>
              <a:spcBef>
                <a:spcPct val="0"/>
              </a:spcBef>
              <a:spcAft>
                <a:spcPct val="50000"/>
              </a:spcAft>
              <a:buClrTx/>
              <a:buSzTx/>
              <a:buFontTx/>
              <a:buNone/>
              <a:tabLst>
                <a:tab pos="395288" algn="l"/>
                <a:tab pos="854075" algn="l"/>
                <a:tab pos="1374775" algn="l"/>
                <a:tab pos="1831975" algn="l"/>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162800" cy="990600"/>
          </a:xfrm>
        </p:spPr>
        <p:txBody>
          <a:bodyPr/>
          <a:lstStyle/>
          <a:p>
            <a:r>
              <a:rPr lang="en-US" dirty="0"/>
              <a:t>Roles &amp; Responsibilities</a:t>
            </a:r>
            <a:br>
              <a:rPr lang="en-US" dirty="0"/>
            </a:br>
            <a:endParaRPr lang="en-US" sz="2000" dirty="0"/>
          </a:p>
        </p:txBody>
      </p:sp>
      <p:sp>
        <p:nvSpPr>
          <p:cNvPr id="3" name="Slide Number Placeholder 2"/>
          <p:cNvSpPr>
            <a:spLocks noGrp="1"/>
          </p:cNvSpPr>
          <p:nvPr>
            <p:ph type="sldNum" sz="quarter" idx="10"/>
          </p:nvPr>
        </p:nvSpPr>
        <p:spPr/>
        <p:txBody>
          <a:bodyPr/>
          <a:lstStyle/>
          <a:p>
            <a:pPr>
              <a:defRPr/>
            </a:pPr>
            <a:fld id="{3CDAE7BB-D4F5-4CF0-9ACB-636B44827451}" type="slidenum">
              <a:rPr lang="en-US" smtClean="0"/>
              <a:pPr>
                <a:defRPr/>
              </a:pPr>
              <a:t>23</a:t>
            </a:fld>
            <a:endParaRPr lang="en-US"/>
          </a:p>
        </p:txBody>
      </p:sp>
      <p:sp>
        <p:nvSpPr>
          <p:cNvPr id="16" name="TextBox 15"/>
          <p:cNvSpPr txBox="1"/>
          <p:nvPr/>
        </p:nvSpPr>
        <p:spPr>
          <a:xfrm>
            <a:off x="1122680" y="1417320"/>
            <a:ext cx="3017520" cy="384721"/>
          </a:xfrm>
          <a:prstGeom prst="rect">
            <a:avLst/>
          </a:prstGeom>
          <a:noFill/>
        </p:spPr>
        <p:txBody>
          <a:bodyPr wrap="square" rtlCol="0">
            <a:spAutoFit/>
          </a:bodyPr>
          <a:lstStyle/>
          <a:p>
            <a:r>
              <a:rPr lang="en-US" sz="2000" b="1" i="0">
                <a:solidFill>
                  <a:schemeClr val="tx2">
                    <a:lumMod val="75000"/>
                  </a:schemeClr>
                </a:solidFill>
                <a:latin typeface="+mn-lt"/>
              </a:rPr>
              <a:t>Role</a:t>
            </a:r>
            <a:endParaRPr lang="en-US" sz="2000" b="1" i="0" dirty="0">
              <a:solidFill>
                <a:schemeClr val="tx2">
                  <a:lumMod val="75000"/>
                </a:schemeClr>
              </a:solidFill>
              <a:latin typeface="+mn-lt"/>
            </a:endParaRPr>
          </a:p>
        </p:txBody>
      </p:sp>
      <p:sp>
        <p:nvSpPr>
          <p:cNvPr id="21" name="Rectangle 5"/>
          <p:cNvSpPr txBox="1">
            <a:spLocks noChangeArrowheads="1"/>
          </p:cNvSpPr>
          <p:nvPr/>
        </p:nvSpPr>
        <p:spPr>
          <a:xfrm>
            <a:off x="914400" y="1821822"/>
            <a:ext cx="2688116" cy="765305"/>
          </a:xfrm>
          <a:prstGeom prst="rect">
            <a:avLst/>
          </a:prstGeom>
        </p:spPr>
        <p:txBody>
          <a:bodyPr/>
          <a:lstStyle/>
          <a:p>
            <a:pPr marL="395288" lvl="1"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dirty="0">
                <a:latin typeface="+mn-lt"/>
              </a:rPr>
              <a:t>AI&amp;R Group Supervisors</a:t>
            </a:r>
          </a:p>
          <a:p>
            <a:pPr marL="395288" lvl="1"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0" marR="0" lvl="0" indent="0" algn="l" defTabSz="914400" rtl="0" eaLnBrk="1" fontAlgn="base" latinLnBrk="0" hangingPunct="1">
              <a:lnSpc>
                <a:spcPct val="120000"/>
              </a:lnSpc>
              <a:spcBef>
                <a:spcPct val="0"/>
              </a:spcBef>
              <a:spcAft>
                <a:spcPct val="50000"/>
              </a:spcAft>
              <a:buClrTx/>
              <a:buSzTx/>
              <a:buFontTx/>
              <a:buNone/>
              <a:tabLst>
                <a:tab pos="395288" algn="l"/>
                <a:tab pos="854075" algn="l"/>
                <a:tab pos="1374775" algn="l"/>
                <a:tab pos="1831975" algn="l"/>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4963160" y="1346200"/>
            <a:ext cx="3017520" cy="384721"/>
          </a:xfrm>
          <a:prstGeom prst="rect">
            <a:avLst/>
          </a:prstGeom>
          <a:noFill/>
        </p:spPr>
        <p:txBody>
          <a:bodyPr wrap="square" rtlCol="0">
            <a:spAutoFit/>
          </a:bodyPr>
          <a:lstStyle/>
          <a:p>
            <a:r>
              <a:rPr lang="en-US" sz="2000" b="1" i="0">
                <a:solidFill>
                  <a:schemeClr val="tx2">
                    <a:lumMod val="75000"/>
                  </a:schemeClr>
                </a:solidFill>
                <a:latin typeface="+mn-lt"/>
              </a:rPr>
              <a:t>Responsibility</a:t>
            </a:r>
            <a:endParaRPr lang="en-US" sz="2000" b="1" i="0" dirty="0">
              <a:solidFill>
                <a:schemeClr val="tx2">
                  <a:lumMod val="75000"/>
                </a:schemeClr>
              </a:solidFill>
              <a:latin typeface="+mn-lt"/>
            </a:endParaRPr>
          </a:p>
        </p:txBody>
      </p:sp>
      <p:sp>
        <p:nvSpPr>
          <p:cNvPr id="8" name="Rectangle 5"/>
          <p:cNvSpPr txBox="1">
            <a:spLocks noChangeArrowheads="1"/>
          </p:cNvSpPr>
          <p:nvPr/>
        </p:nvSpPr>
        <p:spPr>
          <a:xfrm>
            <a:off x="3205910" y="1789062"/>
            <a:ext cx="5709490" cy="3785473"/>
          </a:xfrm>
          <a:prstGeom prst="rect">
            <a:avLst/>
          </a:prstGeom>
        </p:spPr>
        <p:txBody>
          <a:bodyPr/>
          <a:lstStyle/>
          <a:p>
            <a:pPr marL="852488" lvl="2" indent="-280988">
              <a:spcBef>
                <a:spcPts val="600"/>
              </a:spcBef>
              <a:spcAft>
                <a:spcPts val="600"/>
              </a:spcAft>
              <a:buClr>
                <a:srgbClr val="F46D1F"/>
              </a:buClr>
              <a:buFont typeface="Wingdings" pitchFamily="2" charset="2"/>
              <a:buChar char="n"/>
              <a:tabLst>
                <a:tab pos="395288" algn="l"/>
                <a:tab pos="854075" algn="l"/>
                <a:tab pos="1374775" algn="l"/>
                <a:tab pos="1831975" algn="l"/>
              </a:tabLst>
              <a:defRPr/>
            </a:pPr>
            <a:r>
              <a:rPr lang="en-US" sz="1600" b="1" dirty="0">
                <a:latin typeface="+mn-lt"/>
              </a:rPr>
              <a:t>Provide expert consultation to Asset Owner, Facilities Engineering and Production Maintenance</a:t>
            </a:r>
          </a:p>
          <a:p>
            <a:pPr marL="852488" lvl="2" indent="-280988">
              <a:spcBef>
                <a:spcPts val="600"/>
              </a:spcBef>
              <a:spcAft>
                <a:spcPts val="600"/>
              </a:spcAft>
              <a:buClr>
                <a:srgbClr val="F46D1F"/>
              </a:buClr>
              <a:buFont typeface="Wingdings" pitchFamily="2" charset="2"/>
              <a:buChar char="n"/>
              <a:tabLst>
                <a:tab pos="395288" algn="l"/>
                <a:tab pos="854075" algn="l"/>
                <a:tab pos="1374775" algn="l"/>
                <a:tab pos="1831975" algn="l"/>
              </a:tabLst>
              <a:defRPr/>
            </a:pPr>
            <a:r>
              <a:rPr lang="en-US" sz="1600" b="1" dirty="0">
                <a:latin typeface="+mn-lt"/>
              </a:rPr>
              <a:t>Audit all nonconformance reports to ensure</a:t>
            </a:r>
          </a:p>
          <a:p>
            <a:pPr marL="1309688" lvl="3" indent="-280988">
              <a:spcBef>
                <a:spcPts val="600"/>
              </a:spcBef>
              <a:spcAft>
                <a:spcPts val="600"/>
              </a:spcAft>
              <a:buClr>
                <a:srgbClr val="F46D1F"/>
              </a:buClr>
              <a:buFont typeface="Wingdings" pitchFamily="2" charset="2"/>
              <a:buChar char="§"/>
              <a:tabLst>
                <a:tab pos="395288" algn="l"/>
                <a:tab pos="854075" algn="l"/>
                <a:tab pos="1374775" algn="l"/>
                <a:tab pos="1831975" algn="l"/>
              </a:tabLst>
              <a:defRPr/>
            </a:pPr>
            <a:r>
              <a:rPr lang="en-US" sz="1500" b="1" dirty="0">
                <a:latin typeface="+mn-lt"/>
              </a:rPr>
              <a:t>Adequate description of overdue integrity critical task or nonconforming condition</a:t>
            </a:r>
          </a:p>
          <a:p>
            <a:pPr marL="1309688" lvl="3" indent="-280988">
              <a:spcBef>
                <a:spcPts val="600"/>
              </a:spcBef>
              <a:spcAft>
                <a:spcPts val="600"/>
              </a:spcAft>
              <a:buClr>
                <a:srgbClr val="F46D1F"/>
              </a:buClr>
              <a:buFont typeface="Wingdings" pitchFamily="2" charset="2"/>
              <a:buChar char="§"/>
              <a:tabLst>
                <a:tab pos="395288" algn="l"/>
                <a:tab pos="854075" algn="l"/>
                <a:tab pos="1374775" algn="l"/>
                <a:tab pos="1831975" algn="l"/>
              </a:tabLst>
              <a:defRPr/>
            </a:pPr>
            <a:r>
              <a:rPr lang="en-US" sz="1500" b="1" dirty="0">
                <a:latin typeface="+mn-lt"/>
              </a:rPr>
              <a:t>Review teams had the proper resources and expertise</a:t>
            </a:r>
          </a:p>
          <a:p>
            <a:pPr marL="1309688" lvl="3" indent="-280988">
              <a:spcBef>
                <a:spcPts val="600"/>
              </a:spcBef>
              <a:spcAft>
                <a:spcPts val="600"/>
              </a:spcAft>
              <a:buClr>
                <a:srgbClr val="F46D1F"/>
              </a:buClr>
              <a:buFont typeface="Wingdings" pitchFamily="2" charset="2"/>
              <a:buChar char="§"/>
              <a:tabLst>
                <a:tab pos="395288" algn="l"/>
                <a:tab pos="854075" algn="l"/>
                <a:tab pos="1374775" algn="l"/>
                <a:tab pos="1831975" algn="l"/>
              </a:tabLst>
              <a:defRPr/>
            </a:pPr>
            <a:r>
              <a:rPr lang="en-US" sz="1500" b="1" dirty="0">
                <a:latin typeface="+mn-lt"/>
              </a:rPr>
              <a:t>Mitigation and repair plans were developed with sound reasoning.</a:t>
            </a:r>
          </a:p>
          <a:p>
            <a:pPr marL="1309688" lvl="3" indent="-280988">
              <a:spcBef>
                <a:spcPts val="600"/>
              </a:spcBef>
              <a:spcAft>
                <a:spcPts val="600"/>
              </a:spcAft>
              <a:buClr>
                <a:srgbClr val="F46D1F"/>
              </a:buClr>
              <a:buFont typeface="Wingdings" pitchFamily="2" charset="2"/>
              <a:buChar char="§"/>
              <a:tabLst>
                <a:tab pos="395288" algn="l"/>
                <a:tab pos="854075" algn="l"/>
                <a:tab pos="1374775" algn="l"/>
                <a:tab pos="1831975" algn="l"/>
              </a:tabLst>
              <a:defRPr/>
            </a:pPr>
            <a:r>
              <a:rPr lang="en-US" sz="1500" b="1" dirty="0">
                <a:latin typeface="+mn-lt"/>
              </a:rPr>
              <a:t>MOCs are completed as required</a:t>
            </a:r>
          </a:p>
          <a:p>
            <a:pPr marL="1309688" lvl="3" indent="-280988">
              <a:spcBef>
                <a:spcPts val="600"/>
              </a:spcBef>
              <a:spcAft>
                <a:spcPts val="600"/>
              </a:spcAft>
              <a:buClr>
                <a:srgbClr val="F46D1F"/>
              </a:buClr>
              <a:buFont typeface="Wingdings" pitchFamily="2" charset="2"/>
              <a:buChar char="§"/>
              <a:tabLst>
                <a:tab pos="395288" algn="l"/>
                <a:tab pos="854075" algn="l"/>
                <a:tab pos="1374775" algn="l"/>
                <a:tab pos="1831975" algn="l"/>
              </a:tabLst>
              <a:defRPr/>
            </a:pPr>
            <a:r>
              <a:rPr lang="en-US" sz="1500" b="1" dirty="0">
                <a:latin typeface="+mn-lt"/>
              </a:rPr>
              <a:t>Target dates for repairs are established</a:t>
            </a:r>
            <a:endParaRPr lang="en-US" sz="1500" b="1" i="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dirty="0">
              <a:latin typeface="+mn-lt"/>
            </a:endParaRPr>
          </a:p>
          <a:p>
            <a:pPr marL="1309688" lvl="3"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dirty="0"/>
          </a:p>
          <a:p>
            <a:pPr marL="1309688" lvl="3"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dirty="0"/>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0" marR="0" lvl="0" indent="0" algn="l" defTabSz="914400" rtl="0" eaLnBrk="1" fontAlgn="base" latinLnBrk="0" hangingPunct="1">
              <a:lnSpc>
                <a:spcPct val="120000"/>
              </a:lnSpc>
              <a:spcBef>
                <a:spcPct val="0"/>
              </a:spcBef>
              <a:spcAft>
                <a:spcPct val="50000"/>
              </a:spcAft>
              <a:buClrTx/>
              <a:buSzTx/>
              <a:buFontTx/>
              <a:buNone/>
              <a:tabLst>
                <a:tab pos="395288" algn="l"/>
                <a:tab pos="854075" algn="l"/>
                <a:tab pos="1374775" algn="l"/>
                <a:tab pos="1831975" algn="l"/>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62800" cy="990600"/>
          </a:xfrm>
        </p:spPr>
        <p:txBody>
          <a:bodyPr/>
          <a:lstStyle/>
          <a:p>
            <a:r>
              <a:rPr lang="en-US" dirty="0"/>
              <a:t>Roles &amp; Responsibilities</a:t>
            </a:r>
            <a:br>
              <a:rPr lang="en-US" dirty="0"/>
            </a:br>
            <a:endParaRPr lang="en-US" sz="2000" dirty="0"/>
          </a:p>
        </p:txBody>
      </p:sp>
      <p:sp>
        <p:nvSpPr>
          <p:cNvPr id="3" name="Slide Number Placeholder 2"/>
          <p:cNvSpPr>
            <a:spLocks noGrp="1"/>
          </p:cNvSpPr>
          <p:nvPr>
            <p:ph type="sldNum" sz="quarter" idx="10"/>
          </p:nvPr>
        </p:nvSpPr>
        <p:spPr/>
        <p:txBody>
          <a:bodyPr/>
          <a:lstStyle/>
          <a:p>
            <a:pPr>
              <a:defRPr/>
            </a:pPr>
            <a:fld id="{3CDAE7BB-D4F5-4CF0-9ACB-636B44827451}" type="slidenum">
              <a:rPr lang="en-US" smtClean="0"/>
              <a:pPr>
                <a:defRPr/>
              </a:pPr>
              <a:t>24</a:t>
            </a:fld>
            <a:endParaRPr lang="en-US"/>
          </a:p>
        </p:txBody>
      </p:sp>
      <p:sp>
        <p:nvSpPr>
          <p:cNvPr id="16" name="TextBox 15"/>
          <p:cNvSpPr txBox="1"/>
          <p:nvPr/>
        </p:nvSpPr>
        <p:spPr>
          <a:xfrm>
            <a:off x="1295400" y="1295400"/>
            <a:ext cx="3017520" cy="384721"/>
          </a:xfrm>
          <a:prstGeom prst="rect">
            <a:avLst/>
          </a:prstGeom>
          <a:noFill/>
        </p:spPr>
        <p:txBody>
          <a:bodyPr wrap="square" rtlCol="0">
            <a:spAutoFit/>
          </a:bodyPr>
          <a:lstStyle/>
          <a:p>
            <a:r>
              <a:rPr lang="en-US" sz="2000" b="1" i="0" dirty="0">
                <a:solidFill>
                  <a:schemeClr val="tx2">
                    <a:lumMod val="75000"/>
                  </a:schemeClr>
                </a:solidFill>
                <a:latin typeface="+mn-lt"/>
              </a:rPr>
              <a:t>Role</a:t>
            </a:r>
          </a:p>
        </p:txBody>
      </p:sp>
      <p:sp>
        <p:nvSpPr>
          <p:cNvPr id="21" name="Rectangle 5"/>
          <p:cNvSpPr txBox="1">
            <a:spLocks noChangeArrowheads="1"/>
          </p:cNvSpPr>
          <p:nvPr/>
        </p:nvSpPr>
        <p:spPr>
          <a:xfrm>
            <a:off x="838200" y="1821822"/>
            <a:ext cx="2764316" cy="765305"/>
          </a:xfrm>
          <a:prstGeom prst="rect">
            <a:avLst/>
          </a:prstGeom>
        </p:spPr>
        <p:txBody>
          <a:bodyPr/>
          <a:lstStyle/>
          <a:p>
            <a:pPr marL="395288" lvl="1" indent="-280988">
              <a:lnSpc>
                <a:spcPct val="120000"/>
              </a:lnSpc>
              <a:buClr>
                <a:srgbClr val="F46D1F"/>
              </a:buClr>
              <a:buFont typeface="Wingdings" pitchFamily="2" charset="2"/>
              <a:buChar char="n"/>
              <a:tabLst>
                <a:tab pos="395288" algn="l"/>
                <a:tab pos="854075" algn="l"/>
                <a:tab pos="1374775" algn="l"/>
                <a:tab pos="1831975" algn="l"/>
              </a:tabLst>
              <a:defRPr/>
            </a:pPr>
            <a:r>
              <a:rPr lang="en-US" sz="1600" b="1" i="0" dirty="0">
                <a:latin typeface="+mn-lt"/>
              </a:rPr>
              <a:t>Nonconformance  Management Sponsor </a:t>
            </a:r>
          </a:p>
          <a:p>
            <a:pPr marL="395288" lvl="1"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dirty="0">
              <a:latin typeface="+mn-lt"/>
            </a:endParaRPr>
          </a:p>
          <a:p>
            <a:r>
              <a:rPr lang="en-US" i="1" dirty="0"/>
              <a:t>(Production Operations Manager)</a:t>
            </a:r>
            <a:endParaRPr lang="en-US" b="1" i="1" dirty="0">
              <a:latin typeface="+mj-lt"/>
            </a:endParaRPr>
          </a:p>
          <a:p>
            <a:pPr marL="395288" lvl="1"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0" marR="0" lvl="0" indent="0" algn="l" defTabSz="914400" rtl="0" eaLnBrk="1" fontAlgn="base" latinLnBrk="0" hangingPunct="1">
              <a:lnSpc>
                <a:spcPct val="120000"/>
              </a:lnSpc>
              <a:spcBef>
                <a:spcPct val="0"/>
              </a:spcBef>
              <a:spcAft>
                <a:spcPct val="50000"/>
              </a:spcAft>
              <a:buClrTx/>
              <a:buSzTx/>
              <a:buFontTx/>
              <a:buNone/>
              <a:tabLst>
                <a:tab pos="395288" algn="l"/>
                <a:tab pos="854075" algn="l"/>
                <a:tab pos="1374775" algn="l"/>
                <a:tab pos="1831975" algn="l"/>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4963160" y="1346200"/>
            <a:ext cx="3017520" cy="384721"/>
          </a:xfrm>
          <a:prstGeom prst="rect">
            <a:avLst/>
          </a:prstGeom>
          <a:noFill/>
        </p:spPr>
        <p:txBody>
          <a:bodyPr wrap="square" rtlCol="0">
            <a:spAutoFit/>
          </a:bodyPr>
          <a:lstStyle/>
          <a:p>
            <a:r>
              <a:rPr lang="en-US" sz="2000" b="1" i="0">
                <a:solidFill>
                  <a:schemeClr val="tx2">
                    <a:lumMod val="75000"/>
                  </a:schemeClr>
                </a:solidFill>
                <a:latin typeface="+mn-lt"/>
              </a:rPr>
              <a:t>Responsibility</a:t>
            </a:r>
            <a:endParaRPr lang="en-US" sz="2000" b="1" i="0" dirty="0">
              <a:solidFill>
                <a:schemeClr val="tx2">
                  <a:lumMod val="75000"/>
                </a:schemeClr>
              </a:solidFill>
              <a:latin typeface="+mn-lt"/>
            </a:endParaRPr>
          </a:p>
        </p:txBody>
      </p:sp>
      <p:sp>
        <p:nvSpPr>
          <p:cNvPr id="8" name="Rectangle 5"/>
          <p:cNvSpPr txBox="1">
            <a:spLocks noChangeArrowheads="1"/>
          </p:cNvSpPr>
          <p:nvPr/>
        </p:nvSpPr>
        <p:spPr>
          <a:xfrm>
            <a:off x="3082888" y="1875360"/>
            <a:ext cx="5620070" cy="3785473"/>
          </a:xfrm>
          <a:prstGeom prst="rect">
            <a:avLst/>
          </a:prstGeom>
        </p:spPr>
        <p:txBody>
          <a:bodyPr/>
          <a:lstStyle/>
          <a:p>
            <a:pPr marL="852488" lvl="2" indent="-280988">
              <a:spcBef>
                <a:spcPts val="600"/>
              </a:spcBef>
              <a:spcAft>
                <a:spcPts val="600"/>
              </a:spcAft>
              <a:buClr>
                <a:srgbClr val="F46D1F"/>
              </a:buClr>
              <a:buFont typeface="Wingdings" pitchFamily="2" charset="2"/>
              <a:buChar char="n"/>
              <a:tabLst>
                <a:tab pos="395288" algn="l"/>
                <a:tab pos="854075" algn="l"/>
                <a:tab pos="1374775" algn="l"/>
                <a:tab pos="1831975" algn="l"/>
              </a:tabLst>
              <a:defRPr/>
            </a:pPr>
            <a:r>
              <a:rPr lang="en-US" sz="1600" b="1" i="0" dirty="0">
                <a:latin typeface="+mn-lt"/>
              </a:rPr>
              <a:t>Engage the Leadership Team to ensure that the process requirements are understood and met</a:t>
            </a:r>
          </a:p>
          <a:p>
            <a:pPr marL="852488" lvl="2" indent="-280988">
              <a:spcBef>
                <a:spcPts val="600"/>
              </a:spcBef>
              <a:spcAft>
                <a:spcPts val="600"/>
              </a:spcAft>
              <a:buClr>
                <a:srgbClr val="F46D1F"/>
              </a:buClr>
              <a:buFont typeface="Wingdings" pitchFamily="2" charset="2"/>
              <a:buChar char="n"/>
              <a:tabLst>
                <a:tab pos="395288" algn="l"/>
                <a:tab pos="854075" algn="l"/>
                <a:tab pos="1374775" algn="l"/>
                <a:tab pos="1831975" algn="l"/>
              </a:tabLst>
              <a:defRPr/>
            </a:pPr>
            <a:r>
              <a:rPr lang="en-US" sz="1600" b="1" i="0" dirty="0">
                <a:latin typeface="+mn-lt"/>
              </a:rPr>
              <a:t>Advocate nonconformance issues with Operations Executive Leadership Team</a:t>
            </a:r>
          </a:p>
          <a:p>
            <a:pPr marL="852488" lvl="2" indent="-280988">
              <a:spcBef>
                <a:spcPts val="600"/>
              </a:spcBef>
              <a:spcAft>
                <a:spcPts val="600"/>
              </a:spcAft>
              <a:buClr>
                <a:srgbClr val="F46D1F"/>
              </a:buClr>
              <a:buFont typeface="Wingdings" pitchFamily="2" charset="2"/>
              <a:buChar char="n"/>
              <a:tabLst>
                <a:tab pos="395288" algn="l"/>
                <a:tab pos="854075" algn="l"/>
                <a:tab pos="1374775" algn="l"/>
                <a:tab pos="1831975" algn="l"/>
              </a:tabLst>
              <a:defRPr/>
            </a:pPr>
            <a:r>
              <a:rPr lang="en-US" sz="1600" b="1" i="0" dirty="0">
                <a:latin typeface="+mn-lt"/>
              </a:rPr>
              <a:t>Ensure accountability for fully meeting intent of the process</a:t>
            </a: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dirty="0">
              <a:latin typeface="+mn-lt"/>
            </a:endParaRPr>
          </a:p>
          <a:p>
            <a:pPr marL="1309688" lvl="3"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dirty="0"/>
          </a:p>
          <a:p>
            <a:pPr marL="1309688" lvl="3"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dirty="0"/>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852488" lvl="2" indent="-280988">
              <a:lnSpc>
                <a:spcPct val="120000"/>
              </a:lnSpc>
              <a:buClr>
                <a:srgbClr val="F46D1F"/>
              </a:buClr>
              <a:buFont typeface="Wingdings" pitchFamily="2" charset="2"/>
              <a:buChar char="n"/>
              <a:tabLst>
                <a:tab pos="395288" algn="l"/>
                <a:tab pos="854075" algn="l"/>
                <a:tab pos="1374775" algn="l"/>
                <a:tab pos="1831975" algn="l"/>
              </a:tabLst>
              <a:defRPr/>
            </a:pPr>
            <a:endParaRPr lang="en-US" sz="1400" b="1" i="0" kern="0" dirty="0">
              <a:latin typeface="+mn-lt"/>
            </a:endParaRPr>
          </a:p>
          <a:p>
            <a:pPr marL="0" marR="0" lvl="0" indent="0" algn="l" defTabSz="914400" rtl="0" eaLnBrk="1" fontAlgn="base" latinLnBrk="0" hangingPunct="1">
              <a:lnSpc>
                <a:spcPct val="120000"/>
              </a:lnSpc>
              <a:spcBef>
                <a:spcPct val="0"/>
              </a:spcBef>
              <a:spcAft>
                <a:spcPct val="50000"/>
              </a:spcAft>
              <a:buClrTx/>
              <a:buSzTx/>
              <a:buFontTx/>
              <a:buNone/>
              <a:tabLst>
                <a:tab pos="395288" algn="l"/>
                <a:tab pos="854075" algn="l"/>
                <a:tab pos="1374775" algn="l"/>
                <a:tab pos="1831975" algn="l"/>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162800" cy="990600"/>
          </a:xfrm>
        </p:spPr>
        <p:txBody>
          <a:bodyPr/>
          <a:lstStyle/>
          <a:p>
            <a:r>
              <a:rPr lang="en-US" dirty="0"/>
              <a:t>PATH FORWARD</a:t>
            </a:r>
          </a:p>
        </p:txBody>
      </p:sp>
      <p:sp>
        <p:nvSpPr>
          <p:cNvPr id="3" name="Slide Number Placeholder 2"/>
          <p:cNvSpPr>
            <a:spLocks noGrp="1"/>
          </p:cNvSpPr>
          <p:nvPr>
            <p:ph type="sldNum" sz="quarter" idx="10"/>
          </p:nvPr>
        </p:nvSpPr>
        <p:spPr/>
        <p:txBody>
          <a:bodyPr/>
          <a:lstStyle/>
          <a:p>
            <a:pPr>
              <a:defRPr/>
            </a:pPr>
            <a:fld id="{3CDAE7BB-D4F5-4CF0-9ACB-636B44827451}" type="slidenum">
              <a:rPr lang="en-US" smtClean="0"/>
              <a:pPr>
                <a:defRPr/>
              </a:pPr>
              <a:t>25</a:t>
            </a:fld>
            <a:endParaRPr lang="en-US"/>
          </a:p>
        </p:txBody>
      </p:sp>
      <p:sp>
        <p:nvSpPr>
          <p:cNvPr id="4" name="Rectangle 35"/>
          <p:cNvSpPr>
            <a:spLocks noChangeArrowheads="1"/>
          </p:cNvSpPr>
          <p:nvPr/>
        </p:nvSpPr>
        <p:spPr bwMode="black">
          <a:xfrm>
            <a:off x="1081556" y="1634099"/>
            <a:ext cx="7682616" cy="559640"/>
          </a:xfrm>
          <a:prstGeom prst="rect">
            <a:avLst/>
          </a:prstGeom>
          <a:noFill/>
          <a:ln w="9525" algn="ctr">
            <a:noFill/>
            <a:miter lim="800000"/>
            <a:headEnd/>
            <a:tailEnd/>
          </a:ln>
        </p:spPr>
        <p:txBody>
          <a:bodyPr wrap="square" lIns="0" tIns="0" rIns="0" bIns="0">
            <a:spAutoFit/>
          </a:bodyPr>
          <a:lstStyle/>
          <a:p>
            <a:pPr marL="1027112" lvl="2" indent="-454025">
              <a:lnSpc>
                <a:spcPct val="120000"/>
              </a:lnSpc>
              <a:buClr>
                <a:schemeClr val="accent2"/>
              </a:buClr>
              <a:buSzPct val="90000"/>
              <a:buFont typeface="Wingdings" pitchFamily="2" charset="2"/>
              <a:buChar char="l"/>
              <a:tabLst>
                <a:tab pos="395288" algn="l"/>
                <a:tab pos="854075" algn="l"/>
                <a:tab pos="1374775" algn="l"/>
                <a:tab pos="1831975" algn="l"/>
              </a:tabLst>
            </a:pPr>
            <a:endParaRPr lang="en-US" sz="1600" dirty="0">
              <a:latin typeface="+mn-lt"/>
            </a:endParaRPr>
          </a:p>
          <a:p>
            <a:pPr marL="1027112" lvl="2" indent="-454025">
              <a:lnSpc>
                <a:spcPct val="120000"/>
              </a:lnSpc>
              <a:buClr>
                <a:schemeClr val="accent2"/>
              </a:buClr>
              <a:buSzPct val="90000"/>
              <a:buFont typeface="Wingdings" pitchFamily="2" charset="2"/>
              <a:buChar char="l"/>
              <a:tabLst>
                <a:tab pos="395288" algn="l"/>
                <a:tab pos="854075" algn="l"/>
                <a:tab pos="1374775" algn="l"/>
                <a:tab pos="1831975" algn="l"/>
              </a:tabLst>
            </a:pPr>
            <a:endParaRPr lang="en-US" sz="1600" dirty="0">
              <a:latin typeface="+mn-lt"/>
            </a:endParaRPr>
          </a:p>
        </p:txBody>
      </p:sp>
      <p:sp>
        <p:nvSpPr>
          <p:cNvPr id="5" name="Rectangle 4"/>
          <p:cNvSpPr/>
          <p:nvPr/>
        </p:nvSpPr>
        <p:spPr>
          <a:xfrm>
            <a:off x="609600" y="1447800"/>
            <a:ext cx="8001000" cy="3631763"/>
          </a:xfrm>
          <a:prstGeom prst="rect">
            <a:avLst/>
          </a:prstGeom>
        </p:spPr>
        <p:txBody>
          <a:bodyPr wrap="square">
            <a:spAutoFit/>
          </a:bodyPr>
          <a:lstStyle/>
          <a:p>
            <a:pPr marL="852488" lvl="2" indent="-280988">
              <a:spcBef>
                <a:spcPts val="600"/>
              </a:spcBef>
              <a:spcAft>
                <a:spcPts val="600"/>
              </a:spcAft>
              <a:buClr>
                <a:srgbClr val="F46D1F"/>
              </a:buClr>
              <a:buFont typeface="Wingdings" pitchFamily="2" charset="2"/>
              <a:buChar char="n"/>
              <a:tabLst>
                <a:tab pos="395288" algn="l"/>
                <a:tab pos="854075" algn="l"/>
                <a:tab pos="1374775" algn="l"/>
                <a:tab pos="1831975" algn="l"/>
              </a:tabLst>
              <a:defRPr/>
            </a:pPr>
            <a:r>
              <a:rPr lang="en-US" sz="2000" dirty="0"/>
              <a:t>Overdue Fixed Equipment Inspections – Was agreed by POMT that would not do nonconformance reports for all overdue inspections until we are well into our 7 year campaign to get back into compliance </a:t>
            </a:r>
          </a:p>
          <a:p>
            <a:pPr marL="852488" lvl="2" indent="-280988">
              <a:spcBef>
                <a:spcPts val="600"/>
              </a:spcBef>
              <a:spcAft>
                <a:spcPts val="600"/>
              </a:spcAft>
              <a:buClr>
                <a:srgbClr val="F46D1F"/>
              </a:buClr>
              <a:buFont typeface="Wingdings" pitchFamily="2" charset="2"/>
              <a:buChar char="n"/>
              <a:tabLst>
                <a:tab pos="395288" algn="l"/>
                <a:tab pos="854075" algn="l"/>
                <a:tab pos="1374775" algn="l"/>
                <a:tab pos="1831975" algn="l"/>
              </a:tabLst>
              <a:defRPr/>
            </a:pPr>
            <a:r>
              <a:rPr lang="en-US" sz="2000" dirty="0"/>
              <a:t>Overdue conditions need to get down to a level where an overdue task is an exception and not the norm</a:t>
            </a:r>
          </a:p>
          <a:p>
            <a:pPr marL="852488" lvl="2" indent="-280988">
              <a:spcBef>
                <a:spcPts val="600"/>
              </a:spcBef>
              <a:spcAft>
                <a:spcPts val="600"/>
              </a:spcAft>
              <a:buClr>
                <a:srgbClr val="F46D1F"/>
              </a:buClr>
              <a:buFont typeface="Wingdings" pitchFamily="2" charset="2"/>
              <a:buChar char="n"/>
              <a:tabLst>
                <a:tab pos="395288" algn="l"/>
                <a:tab pos="854075" algn="l"/>
                <a:tab pos="1374775" algn="l"/>
                <a:tab pos="1831975" algn="l"/>
              </a:tabLst>
              <a:defRPr/>
            </a:pPr>
            <a:r>
              <a:rPr lang="en-US" sz="2000" dirty="0"/>
              <a:t>Once overdue inspections are reasonably reduced, then NCRs will be issued for overdue tasks (Estimated to be around 2015 )</a:t>
            </a:r>
          </a:p>
          <a:p>
            <a:pPr marL="852488" lvl="2" indent="-280988">
              <a:spcBef>
                <a:spcPts val="600"/>
              </a:spcBef>
              <a:spcAft>
                <a:spcPts val="600"/>
              </a:spcAft>
              <a:buClr>
                <a:srgbClr val="F46D1F"/>
              </a:buClr>
              <a:buFont typeface="Wingdings" pitchFamily="2" charset="2"/>
              <a:buChar char="n"/>
              <a:tabLst>
                <a:tab pos="395288" algn="l"/>
                <a:tab pos="854075" algn="l"/>
                <a:tab pos="1374775" algn="l"/>
                <a:tab pos="1831975" algn="l"/>
              </a:tabLst>
              <a:defRPr/>
            </a:pPr>
            <a:endParaRPr lang="en-US" sz="20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228600"/>
            <a:ext cx="7467600" cy="808038"/>
          </a:xfrm>
        </p:spPr>
        <p:txBody>
          <a:bodyPr/>
          <a:lstStyle/>
          <a:p>
            <a:r>
              <a:rPr lang="en-US" sz="2000"/>
              <a:t>Asset Integrity Management Nonconformance</a:t>
            </a:r>
            <a:br>
              <a:rPr lang="en-US" sz="2000"/>
            </a:br>
            <a:endParaRPr lang="en-US" sz="1200"/>
          </a:p>
        </p:txBody>
      </p:sp>
      <p:sp>
        <p:nvSpPr>
          <p:cNvPr id="6" name="Rectangle 3"/>
          <p:cNvSpPr txBox="1">
            <a:spLocks noChangeArrowheads="1"/>
          </p:cNvSpPr>
          <p:nvPr/>
        </p:nvSpPr>
        <p:spPr bwMode="auto">
          <a:xfrm>
            <a:off x="1190625" y="1371600"/>
            <a:ext cx="7953375" cy="4811713"/>
          </a:xfrm>
          <a:prstGeom prst="rect">
            <a:avLst/>
          </a:prstGeom>
          <a:noFill/>
          <a:ln w="9525">
            <a:noFill/>
            <a:miter lim="800000"/>
            <a:headEnd/>
            <a:tailEnd/>
          </a:ln>
        </p:spPr>
        <p:txBody>
          <a:bodyPr/>
          <a:lstStyle/>
          <a:p>
            <a:pPr marL="342900" indent="-342900" eaLnBrk="0" hangingPunct="0">
              <a:spcBef>
                <a:spcPts val="1200"/>
              </a:spcBef>
              <a:spcAft>
                <a:spcPts val="0"/>
              </a:spcAft>
              <a:buClr>
                <a:srgbClr val="FF6600"/>
              </a:buClr>
              <a:buFont typeface="Wingdings" pitchFamily="2" charset="2"/>
              <a:buChar char="n"/>
              <a:tabLst>
                <a:tab pos="395288" algn="l"/>
                <a:tab pos="854075" algn="l"/>
                <a:tab pos="1374775" algn="l"/>
                <a:tab pos="1831975" algn="l"/>
              </a:tabLst>
              <a:defRPr/>
            </a:pPr>
            <a:r>
              <a:rPr lang="en-US" sz="1600" b="0" kern="0" dirty="0">
                <a:latin typeface="+mn-lt"/>
                <a:cs typeface="Times New Roman" pitchFamily="18" charset="0"/>
              </a:rPr>
              <a:t>A Nonconformance includes both overdue integrity critical tasks as well as discrepant material conditions on integrity critical assets</a:t>
            </a:r>
          </a:p>
          <a:p>
            <a:pPr marL="800100" lvl="1" indent="-342900" eaLnBrk="0" hangingPunct="0">
              <a:spcBef>
                <a:spcPts val="1200"/>
              </a:spcBef>
              <a:spcAft>
                <a:spcPts val="0"/>
              </a:spcAft>
              <a:buClr>
                <a:srgbClr val="FF6600"/>
              </a:buClr>
              <a:buFont typeface="Wingdings" pitchFamily="2" charset="2"/>
              <a:buChar char="Ø"/>
              <a:tabLst>
                <a:tab pos="395288" algn="l"/>
                <a:tab pos="854075" algn="l"/>
                <a:tab pos="1374775" algn="l"/>
                <a:tab pos="1831975" algn="l"/>
              </a:tabLst>
              <a:defRPr/>
            </a:pPr>
            <a:r>
              <a:rPr lang="en-US" sz="1600" b="0" kern="0" dirty="0">
                <a:latin typeface="+mn-lt"/>
                <a:cs typeface="Times New Roman" pitchFamily="18" charset="0"/>
              </a:rPr>
              <a:t>Integrity Critical  Tasks Examples</a:t>
            </a:r>
          </a:p>
          <a:p>
            <a:pPr marL="1257300" lvl="2" indent="-342900" eaLnBrk="0" hangingPunct="0">
              <a:spcBef>
                <a:spcPts val="0"/>
              </a:spcBef>
              <a:spcAft>
                <a:spcPts val="0"/>
              </a:spcAft>
              <a:buClr>
                <a:srgbClr val="FF6600"/>
              </a:buClr>
              <a:buFont typeface="Arial" pitchFamily="34" charset="0"/>
              <a:buChar char="•"/>
              <a:tabLst>
                <a:tab pos="395288" algn="l"/>
                <a:tab pos="854075" algn="l"/>
                <a:tab pos="1374775" algn="l"/>
                <a:tab pos="1831975" algn="l"/>
              </a:tabLst>
              <a:defRPr/>
            </a:pPr>
            <a:r>
              <a:rPr lang="en-US" sz="1600" b="0" kern="0" dirty="0">
                <a:latin typeface="+mn-lt"/>
                <a:cs typeface="Times New Roman" pitchFamily="18" charset="0"/>
              </a:rPr>
              <a:t>Piping, Vessel, Structure (Fixed Equipment) Inspections</a:t>
            </a:r>
          </a:p>
          <a:p>
            <a:pPr marL="1257300" lvl="2" indent="-342900" eaLnBrk="0" hangingPunct="0">
              <a:spcBef>
                <a:spcPts val="0"/>
              </a:spcBef>
              <a:spcAft>
                <a:spcPts val="0"/>
              </a:spcAft>
              <a:buClr>
                <a:srgbClr val="FF6600"/>
              </a:buClr>
              <a:buFont typeface="Arial" pitchFamily="34" charset="0"/>
              <a:buChar char="•"/>
              <a:tabLst>
                <a:tab pos="395288" algn="l"/>
                <a:tab pos="854075" algn="l"/>
                <a:tab pos="1374775" algn="l"/>
                <a:tab pos="1831975" algn="l"/>
              </a:tabLst>
              <a:defRPr/>
            </a:pPr>
            <a:r>
              <a:rPr lang="en-US" sz="1600" b="0" kern="0" dirty="0">
                <a:latin typeface="+mn-lt"/>
                <a:cs typeface="Times New Roman" pitchFamily="18" charset="0"/>
              </a:rPr>
              <a:t>PSV Testing</a:t>
            </a:r>
          </a:p>
          <a:p>
            <a:pPr marL="1257300" lvl="2" indent="-342900" eaLnBrk="0" hangingPunct="0">
              <a:spcBef>
                <a:spcPts val="0"/>
              </a:spcBef>
              <a:spcAft>
                <a:spcPts val="0"/>
              </a:spcAft>
              <a:buClr>
                <a:srgbClr val="FF6600"/>
              </a:buClr>
              <a:buFont typeface="Arial" pitchFamily="34" charset="0"/>
              <a:buChar char="•"/>
              <a:tabLst>
                <a:tab pos="395288" algn="l"/>
                <a:tab pos="854075" algn="l"/>
                <a:tab pos="1374775" algn="l"/>
                <a:tab pos="1831975" algn="l"/>
              </a:tabLst>
              <a:defRPr/>
            </a:pPr>
            <a:r>
              <a:rPr lang="en-US" sz="1600" b="0" kern="0" dirty="0">
                <a:latin typeface="+mn-lt"/>
                <a:cs typeface="Times New Roman" pitchFamily="18" charset="0"/>
              </a:rPr>
              <a:t>SDV, BDV, SSSV, F&amp;G, and other Compliance Testing</a:t>
            </a:r>
          </a:p>
          <a:p>
            <a:pPr marL="800100" lvl="1" indent="-342900" eaLnBrk="0" hangingPunct="0">
              <a:spcBef>
                <a:spcPts val="1200"/>
              </a:spcBef>
              <a:spcAft>
                <a:spcPts val="0"/>
              </a:spcAft>
              <a:buClr>
                <a:srgbClr val="FF6600"/>
              </a:buClr>
              <a:buFont typeface="Wingdings" pitchFamily="2" charset="2"/>
              <a:buChar char="Ø"/>
              <a:tabLst>
                <a:tab pos="395288" algn="l"/>
                <a:tab pos="854075" algn="l"/>
                <a:tab pos="1374775" algn="l"/>
                <a:tab pos="1831975" algn="l"/>
              </a:tabLst>
              <a:defRPr/>
            </a:pPr>
            <a:r>
              <a:rPr lang="en-US" sz="1600" b="0" kern="0" dirty="0">
                <a:latin typeface="+mn-lt"/>
                <a:cs typeface="Times New Roman" pitchFamily="18" charset="0"/>
              </a:rPr>
              <a:t>Discrepant Material Conditions Examples</a:t>
            </a:r>
          </a:p>
          <a:p>
            <a:pPr marL="1257300" lvl="2" indent="-342900" eaLnBrk="0" hangingPunct="0">
              <a:spcBef>
                <a:spcPts val="1200"/>
              </a:spcBef>
              <a:spcAft>
                <a:spcPts val="0"/>
              </a:spcAft>
              <a:buClr>
                <a:srgbClr val="FF6600"/>
              </a:buClr>
              <a:buFont typeface="Arial" pitchFamily="34" charset="0"/>
              <a:buChar char="•"/>
              <a:tabLst>
                <a:tab pos="395288" algn="l"/>
                <a:tab pos="854075" algn="l"/>
                <a:tab pos="1374775" algn="l"/>
                <a:tab pos="1831975" algn="l"/>
              </a:tabLst>
              <a:defRPr/>
            </a:pPr>
            <a:r>
              <a:rPr lang="en-US" sz="1600" b="0" kern="0" dirty="0">
                <a:latin typeface="+mn-lt"/>
                <a:cs typeface="Times New Roman" pitchFamily="18" charset="0"/>
              </a:rPr>
              <a:t>Piping, Vessel, Structure found to not satisfy acceptance criteria (below minimum allowable thickness for pressure or structural integrity)</a:t>
            </a:r>
          </a:p>
          <a:p>
            <a:pPr marL="1257300" lvl="2" indent="-342900" eaLnBrk="0" hangingPunct="0">
              <a:spcBef>
                <a:spcPts val="1200"/>
              </a:spcBef>
              <a:spcAft>
                <a:spcPts val="0"/>
              </a:spcAft>
              <a:buClr>
                <a:srgbClr val="FF6600"/>
              </a:buClr>
              <a:buFont typeface="Arial" pitchFamily="34" charset="0"/>
              <a:buChar char="•"/>
              <a:tabLst>
                <a:tab pos="395288" algn="l"/>
                <a:tab pos="854075" algn="l"/>
                <a:tab pos="1374775" algn="l"/>
                <a:tab pos="1831975" algn="l"/>
              </a:tabLst>
              <a:defRPr/>
            </a:pPr>
            <a:r>
              <a:rPr lang="en-US" sz="1600" b="0" kern="0" dirty="0">
                <a:latin typeface="+mn-lt"/>
                <a:cs typeface="Times New Roman" pitchFamily="18" charset="0"/>
              </a:rPr>
              <a:t>Safety Valves or systems found to not function per design standards </a:t>
            </a:r>
          </a:p>
          <a:p>
            <a:pPr marL="1714500" lvl="3" indent="-342900" eaLnBrk="0" hangingPunct="0">
              <a:spcBef>
                <a:spcPts val="0"/>
              </a:spcBef>
              <a:spcAft>
                <a:spcPts val="0"/>
              </a:spcAft>
              <a:buClr>
                <a:srgbClr val="FF6600"/>
              </a:buClr>
              <a:buFont typeface="Wingdings" pitchFamily="2" charset="2"/>
              <a:buChar char="ü"/>
              <a:tabLst>
                <a:tab pos="395288" algn="l"/>
                <a:tab pos="854075" algn="l"/>
                <a:tab pos="1374775" algn="l"/>
                <a:tab pos="1831975" algn="l"/>
              </a:tabLst>
              <a:defRPr/>
            </a:pPr>
            <a:r>
              <a:rPr lang="en-US" sz="1600" b="0" kern="0" dirty="0">
                <a:latin typeface="+mn-lt"/>
                <a:cs typeface="Times New Roman" pitchFamily="18" charset="0"/>
              </a:rPr>
              <a:t>BDV not blowing down a compressor in specified time</a:t>
            </a:r>
          </a:p>
          <a:p>
            <a:pPr marL="1714500" lvl="3" indent="-342900" eaLnBrk="0" hangingPunct="0">
              <a:spcBef>
                <a:spcPts val="0"/>
              </a:spcBef>
              <a:spcAft>
                <a:spcPts val="0"/>
              </a:spcAft>
              <a:buClr>
                <a:srgbClr val="FF6600"/>
              </a:buClr>
              <a:buFont typeface="Wingdings" pitchFamily="2" charset="2"/>
              <a:buChar char="ü"/>
              <a:tabLst>
                <a:tab pos="395288" algn="l"/>
                <a:tab pos="854075" algn="l"/>
                <a:tab pos="1374775" algn="l"/>
                <a:tab pos="1831975" algn="l"/>
              </a:tabLst>
              <a:defRPr/>
            </a:pPr>
            <a:r>
              <a:rPr lang="en-US" sz="1600" b="0" kern="0" dirty="0">
                <a:latin typeface="+mn-lt"/>
                <a:cs typeface="Times New Roman" pitchFamily="18" charset="0"/>
              </a:rPr>
              <a:t>PSV that does not lift at set pressure</a:t>
            </a:r>
          </a:p>
          <a:p>
            <a:pPr marL="1714500" lvl="3" indent="-342900" eaLnBrk="0" hangingPunct="0">
              <a:spcBef>
                <a:spcPts val="0"/>
              </a:spcBef>
              <a:spcAft>
                <a:spcPts val="0"/>
              </a:spcAft>
              <a:buClr>
                <a:srgbClr val="FF6600"/>
              </a:buClr>
              <a:buFont typeface="Wingdings" pitchFamily="2" charset="2"/>
              <a:buChar char="ü"/>
              <a:tabLst>
                <a:tab pos="395288" algn="l"/>
                <a:tab pos="854075" algn="l"/>
                <a:tab pos="1374775" algn="l"/>
                <a:tab pos="1831975" algn="l"/>
              </a:tabLst>
              <a:defRPr/>
            </a:pPr>
            <a:r>
              <a:rPr lang="en-US" sz="1600" b="0" kern="0" dirty="0">
                <a:latin typeface="+mn-lt"/>
                <a:cs typeface="Times New Roman" pitchFamily="18" charset="0"/>
              </a:rPr>
              <a:t>SDV that does not fully close </a:t>
            </a:r>
          </a:p>
          <a:p>
            <a:pPr marL="1714500" lvl="3" indent="-342900" eaLnBrk="0" hangingPunct="0">
              <a:spcBef>
                <a:spcPts val="0"/>
              </a:spcBef>
              <a:spcAft>
                <a:spcPts val="0"/>
              </a:spcAft>
              <a:buClr>
                <a:srgbClr val="FF6600"/>
              </a:buClr>
              <a:buFont typeface="Wingdings" pitchFamily="2" charset="2"/>
              <a:buChar char="ü"/>
              <a:tabLst>
                <a:tab pos="395288" algn="l"/>
                <a:tab pos="854075" algn="l"/>
                <a:tab pos="1374775" algn="l"/>
                <a:tab pos="1831975" algn="l"/>
              </a:tabLst>
              <a:defRPr/>
            </a:pPr>
            <a:r>
              <a:rPr lang="en-US" sz="1600" b="0" kern="0" dirty="0">
                <a:latin typeface="+mn-lt"/>
                <a:cs typeface="Times New Roman" pitchFamily="18" charset="0"/>
              </a:rPr>
              <a:t>UPS that is out of service</a:t>
            </a:r>
          </a:p>
          <a:p>
            <a:pPr marL="1257300" lvl="2" indent="-342900" eaLnBrk="0" hangingPunct="0">
              <a:spcBef>
                <a:spcPts val="600"/>
              </a:spcBef>
              <a:spcAft>
                <a:spcPts val="0"/>
              </a:spcAft>
              <a:buClr>
                <a:srgbClr val="FF6600"/>
              </a:buClr>
              <a:buFont typeface="Wingdings" pitchFamily="2" charset="2"/>
              <a:buChar char="Ø"/>
              <a:tabLst>
                <a:tab pos="395288" algn="l"/>
                <a:tab pos="854075" algn="l"/>
                <a:tab pos="1374775" algn="l"/>
                <a:tab pos="1831975" algn="l"/>
              </a:tabLst>
              <a:defRPr/>
            </a:pPr>
            <a:endParaRPr lang="en-US" sz="1600" b="0" kern="0" dirty="0">
              <a:solidFill>
                <a:schemeClr val="accent2"/>
              </a:solidFill>
              <a:latin typeface="+mn-lt"/>
              <a:cs typeface="Times New Roman"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162800" cy="685800"/>
          </a:xfrm>
        </p:spPr>
        <p:txBody>
          <a:bodyPr/>
          <a:lstStyle/>
          <a:p>
            <a:r>
              <a:rPr lang="en-US" dirty="0"/>
              <a:t>SASBU Requirements for NCR</a:t>
            </a:r>
          </a:p>
        </p:txBody>
      </p:sp>
      <p:sp>
        <p:nvSpPr>
          <p:cNvPr id="3" name="Slide Number Placeholder 2"/>
          <p:cNvSpPr>
            <a:spLocks noGrp="1"/>
          </p:cNvSpPr>
          <p:nvPr>
            <p:ph type="sldNum" sz="quarter" idx="10"/>
          </p:nvPr>
        </p:nvSpPr>
        <p:spPr/>
        <p:txBody>
          <a:bodyPr/>
          <a:lstStyle/>
          <a:p>
            <a:pPr>
              <a:defRPr/>
            </a:pPr>
            <a:fld id="{3CDAE7BB-D4F5-4CF0-9ACB-636B44827451}" type="slidenum">
              <a:rPr lang="en-US" smtClean="0"/>
              <a:pPr>
                <a:defRPr/>
              </a:pPr>
              <a:t>4</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961197" y="1295400"/>
            <a:ext cx="7954203" cy="3905250"/>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SASBU Requirements for NCR</a:t>
            </a:r>
          </a:p>
        </p:txBody>
      </p:sp>
      <p:sp>
        <p:nvSpPr>
          <p:cNvPr id="3" name="Slide Number Placeholder 2"/>
          <p:cNvSpPr>
            <a:spLocks noGrp="1"/>
          </p:cNvSpPr>
          <p:nvPr>
            <p:ph type="sldNum" sz="quarter" idx="10"/>
          </p:nvPr>
        </p:nvSpPr>
        <p:spPr/>
        <p:txBody>
          <a:bodyPr/>
          <a:lstStyle/>
          <a:p>
            <a:pPr>
              <a:defRPr/>
            </a:pPr>
            <a:fld id="{FD04FFEE-1BC6-4F53-8791-84F31CC3CA47}" type="slidenum">
              <a:rPr lang="en-US" smtClean="0"/>
              <a:pPr>
                <a:defRPr/>
              </a:pPr>
              <a:t>5</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447800" y="1524000"/>
            <a:ext cx="7162800" cy="3810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Corrective Action Timeline</a:t>
            </a:r>
          </a:p>
        </p:txBody>
      </p:sp>
      <p:sp>
        <p:nvSpPr>
          <p:cNvPr id="3" name="Slide Number Placeholder 2"/>
          <p:cNvSpPr>
            <a:spLocks noGrp="1"/>
          </p:cNvSpPr>
          <p:nvPr>
            <p:ph type="sldNum" sz="quarter" idx="10"/>
          </p:nvPr>
        </p:nvSpPr>
        <p:spPr/>
        <p:txBody>
          <a:bodyPr/>
          <a:lstStyle/>
          <a:p>
            <a:pPr>
              <a:defRPr/>
            </a:pPr>
            <a:fld id="{FD04FFEE-1BC6-4F53-8791-84F31CC3CA47}" type="slidenum">
              <a:rPr lang="en-US" smtClean="0"/>
              <a:pPr>
                <a:defRPr/>
              </a:pPr>
              <a:t>6</a:t>
            </a:fld>
            <a:endParaRPr lang="en-US" dirty="0"/>
          </a:p>
        </p:txBody>
      </p:sp>
      <p:pic>
        <p:nvPicPr>
          <p:cNvPr id="4100" name="Picture 4"/>
          <p:cNvPicPr>
            <a:picLocks noChangeAspect="1" noChangeArrowheads="1"/>
          </p:cNvPicPr>
          <p:nvPr/>
        </p:nvPicPr>
        <p:blipFill>
          <a:blip r:embed="rId2" cstate="print"/>
          <a:srcRect/>
          <a:stretch>
            <a:fillRect/>
          </a:stretch>
        </p:blipFill>
        <p:spPr bwMode="auto">
          <a:xfrm>
            <a:off x="1104900" y="1404938"/>
            <a:ext cx="7658100" cy="46148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162800" cy="501391"/>
          </a:xfrm>
        </p:spPr>
        <p:txBody>
          <a:bodyPr/>
          <a:lstStyle/>
          <a:p>
            <a:r>
              <a:rPr lang="en-US" dirty="0"/>
              <a:t>Review of Nonconformance Process</a:t>
            </a:r>
            <a:endParaRPr lang="en-US" sz="1800" dirty="0"/>
          </a:p>
        </p:txBody>
      </p:sp>
      <p:sp>
        <p:nvSpPr>
          <p:cNvPr id="3" name="Slide Number Placeholder 2"/>
          <p:cNvSpPr>
            <a:spLocks noGrp="1"/>
          </p:cNvSpPr>
          <p:nvPr>
            <p:ph type="sldNum" sz="quarter" idx="10"/>
          </p:nvPr>
        </p:nvSpPr>
        <p:spPr/>
        <p:txBody>
          <a:bodyPr/>
          <a:lstStyle/>
          <a:p>
            <a:pPr>
              <a:defRPr/>
            </a:pPr>
            <a:fld id="{3CDAE7BB-D4F5-4CF0-9ACB-636B44827451}" type="slidenum">
              <a:rPr lang="en-US" smtClean="0"/>
              <a:pPr>
                <a:defRPr/>
              </a:pPr>
              <a:t>7</a:t>
            </a:fld>
            <a:endParaRPr lang="en-US"/>
          </a:p>
        </p:txBody>
      </p:sp>
      <p:sp>
        <p:nvSpPr>
          <p:cNvPr id="6" name="Rounded Rectangle 5"/>
          <p:cNvSpPr/>
          <p:nvPr/>
        </p:nvSpPr>
        <p:spPr bwMode="auto">
          <a:xfrm>
            <a:off x="1113295" y="1286358"/>
            <a:ext cx="1571625" cy="585061"/>
          </a:xfrm>
          <a:prstGeom prst="roundRect">
            <a:avLst/>
          </a:prstGeom>
          <a:solidFill>
            <a:schemeClr val="accent6">
              <a:lumMod val="40000"/>
              <a:lumOff val="60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1200" b="1" i="0" dirty="0">
                <a:solidFill>
                  <a:schemeClr val="bg1"/>
                </a:solidFill>
              </a:rPr>
              <a:t>Discrepant Material Condition discovered</a:t>
            </a:r>
          </a:p>
        </p:txBody>
      </p:sp>
      <p:sp>
        <p:nvSpPr>
          <p:cNvPr id="8" name="Rounded Rectangle 7"/>
          <p:cNvSpPr/>
          <p:nvPr/>
        </p:nvSpPr>
        <p:spPr bwMode="auto">
          <a:xfrm>
            <a:off x="1090371" y="5812833"/>
            <a:ext cx="1571625" cy="525974"/>
          </a:xfrm>
          <a:prstGeom prst="roundRect">
            <a:avLst/>
          </a:prstGeom>
          <a:solidFill>
            <a:schemeClr val="accent6">
              <a:lumMod val="40000"/>
              <a:lumOff val="60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5000"/>
              </a:lnSpc>
              <a:spcBef>
                <a:spcPct val="0"/>
              </a:spcBef>
              <a:spcAft>
                <a:spcPct val="50000"/>
              </a:spcAft>
              <a:buClrTx/>
              <a:buSzTx/>
              <a:buFontTx/>
              <a:buNone/>
              <a:tabLst/>
            </a:pPr>
            <a:r>
              <a:rPr lang="en-US" sz="1200" b="1" i="0" dirty="0">
                <a:solidFill>
                  <a:schemeClr val="bg1"/>
                </a:solidFill>
              </a:rPr>
              <a:t>Task Deferral</a:t>
            </a:r>
            <a:endParaRPr kumimoji="0" lang="en-US" sz="1200" b="1" i="0" u="none" strike="noStrike" cap="none" normalizeH="0" baseline="0" dirty="0">
              <a:ln>
                <a:noFill/>
              </a:ln>
              <a:solidFill>
                <a:schemeClr val="bg1"/>
              </a:solidFill>
              <a:effectLst/>
              <a:latin typeface="Arial" charset="0"/>
            </a:endParaRPr>
          </a:p>
        </p:txBody>
      </p:sp>
      <p:sp>
        <p:nvSpPr>
          <p:cNvPr id="9" name="Right Arrow 8"/>
          <p:cNvSpPr/>
          <p:nvPr/>
        </p:nvSpPr>
        <p:spPr bwMode="auto">
          <a:xfrm rot="5400000">
            <a:off x="1258751" y="1878525"/>
            <a:ext cx="507088" cy="695325"/>
          </a:xfrm>
          <a:prstGeom prst="rightArrow">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eaLnBrk="1" latinLnBrk="0" hangingPunct="1">
              <a:buClrTx/>
              <a:buSzTx/>
              <a:buFontTx/>
              <a:buNone/>
              <a:tabLst/>
            </a:pPr>
            <a:endParaRPr lang="en-US" sz="1200">
              <a:solidFill>
                <a:schemeClr val="bg1"/>
              </a:solidFill>
            </a:endParaRPr>
          </a:p>
        </p:txBody>
      </p:sp>
      <p:pic>
        <p:nvPicPr>
          <p:cNvPr id="19" name="Picture 18"/>
          <p:cNvPicPr/>
          <p:nvPr/>
        </p:nvPicPr>
        <p:blipFill>
          <a:blip r:embed="rId3" cstate="print"/>
          <a:srcRect/>
          <a:stretch>
            <a:fillRect/>
          </a:stretch>
        </p:blipFill>
        <p:spPr bwMode="auto">
          <a:xfrm>
            <a:off x="4639967" y="5075691"/>
            <a:ext cx="1233891" cy="1461678"/>
          </a:xfrm>
          <a:prstGeom prst="rect">
            <a:avLst/>
          </a:prstGeom>
          <a:noFill/>
          <a:ln w="9525">
            <a:noFill/>
            <a:miter lim="800000"/>
            <a:headEnd/>
            <a:tailEnd/>
          </a:ln>
        </p:spPr>
      </p:pic>
      <p:pic>
        <p:nvPicPr>
          <p:cNvPr id="20" name="Picture 2"/>
          <p:cNvPicPr>
            <a:picLocks noChangeAspect="1" noChangeArrowheads="1"/>
          </p:cNvPicPr>
          <p:nvPr/>
        </p:nvPicPr>
        <p:blipFill>
          <a:blip r:embed="rId4" cstate="print"/>
          <a:srcRect/>
          <a:stretch>
            <a:fillRect/>
          </a:stretch>
        </p:blipFill>
        <p:spPr bwMode="auto">
          <a:xfrm>
            <a:off x="3004042" y="2038995"/>
            <a:ext cx="2456637" cy="1371600"/>
          </a:xfrm>
          <a:prstGeom prst="rect">
            <a:avLst/>
          </a:prstGeom>
          <a:noFill/>
          <a:ln w="9525">
            <a:noFill/>
            <a:miter lim="800000"/>
            <a:headEnd/>
            <a:tailEnd/>
          </a:ln>
        </p:spPr>
      </p:pic>
      <p:pic>
        <p:nvPicPr>
          <p:cNvPr id="711682" name="Picture 2"/>
          <p:cNvPicPr>
            <a:picLocks noChangeAspect="1" noChangeArrowheads="1"/>
          </p:cNvPicPr>
          <p:nvPr/>
        </p:nvPicPr>
        <p:blipFill>
          <a:blip r:embed="rId5" cstate="print"/>
          <a:srcRect/>
          <a:stretch>
            <a:fillRect/>
          </a:stretch>
        </p:blipFill>
        <p:spPr bwMode="auto">
          <a:xfrm>
            <a:off x="5919707" y="2171538"/>
            <a:ext cx="2929680" cy="1377573"/>
          </a:xfrm>
          <a:prstGeom prst="rect">
            <a:avLst/>
          </a:prstGeom>
          <a:noFill/>
          <a:ln w="9525">
            <a:noFill/>
            <a:miter lim="800000"/>
            <a:headEnd/>
            <a:tailEnd/>
          </a:ln>
        </p:spPr>
      </p:pic>
      <p:grpSp>
        <p:nvGrpSpPr>
          <p:cNvPr id="4" name="Group 32"/>
          <p:cNvGrpSpPr/>
          <p:nvPr/>
        </p:nvGrpSpPr>
        <p:grpSpPr>
          <a:xfrm>
            <a:off x="956052" y="3792727"/>
            <a:ext cx="8001000" cy="1062504"/>
            <a:chOff x="971551" y="3314700"/>
            <a:chExt cx="8678888" cy="1152525"/>
          </a:xfrm>
        </p:grpSpPr>
        <p:sp>
          <p:nvSpPr>
            <p:cNvPr id="12" name="Chevron 11"/>
            <p:cNvSpPr/>
            <p:nvPr/>
          </p:nvSpPr>
          <p:spPr bwMode="auto">
            <a:xfrm>
              <a:off x="971551"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1200" dirty="0">
                  <a:solidFill>
                    <a:schemeClr val="bg1"/>
                  </a:solidFill>
                </a:rPr>
                <a:t>NCR Initiation</a:t>
              </a:r>
            </a:p>
          </p:txBody>
        </p:sp>
        <p:sp>
          <p:nvSpPr>
            <p:cNvPr id="15" name="Chevron 14"/>
            <p:cNvSpPr/>
            <p:nvPr/>
          </p:nvSpPr>
          <p:spPr bwMode="auto">
            <a:xfrm>
              <a:off x="2343151"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eaLnBrk="1" latinLnBrk="0" hangingPunct="1">
                <a:buClrTx/>
                <a:buSzTx/>
                <a:buFontTx/>
                <a:buNone/>
                <a:tabLst/>
              </a:pPr>
              <a:r>
                <a:rPr lang="en-US" sz="1200" dirty="0">
                  <a:solidFill>
                    <a:schemeClr val="bg1"/>
                  </a:solidFill>
                </a:rPr>
                <a:t>Technical Analysis</a:t>
              </a:r>
            </a:p>
          </p:txBody>
        </p:sp>
        <p:sp>
          <p:nvSpPr>
            <p:cNvPr id="16" name="Chevron 15"/>
            <p:cNvSpPr/>
            <p:nvPr/>
          </p:nvSpPr>
          <p:spPr bwMode="auto">
            <a:xfrm>
              <a:off x="3705226"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1200" dirty="0">
                  <a:solidFill>
                    <a:schemeClr val="bg1"/>
                  </a:solidFill>
                </a:rPr>
                <a:t>Risk Analysis</a:t>
              </a:r>
            </a:p>
          </p:txBody>
        </p:sp>
        <p:sp>
          <p:nvSpPr>
            <p:cNvPr id="17" name="Chevron 16"/>
            <p:cNvSpPr/>
            <p:nvPr/>
          </p:nvSpPr>
          <p:spPr bwMode="auto">
            <a:xfrm>
              <a:off x="5067301"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eaLnBrk="1" latinLnBrk="0" hangingPunct="1">
                <a:buClrTx/>
                <a:buSzTx/>
                <a:buFontTx/>
                <a:buNone/>
                <a:tabLst/>
              </a:pPr>
              <a:r>
                <a:rPr lang="en-US" sz="1050" dirty="0" err="1">
                  <a:solidFill>
                    <a:schemeClr val="bg1"/>
                  </a:solidFill>
                </a:rPr>
                <a:t>Recom-mendation</a:t>
              </a:r>
              <a:endParaRPr lang="en-US" sz="1050" dirty="0">
                <a:solidFill>
                  <a:schemeClr val="bg1"/>
                </a:solidFill>
              </a:endParaRPr>
            </a:p>
          </p:txBody>
        </p:sp>
        <p:sp>
          <p:nvSpPr>
            <p:cNvPr id="18" name="Chevron 17"/>
            <p:cNvSpPr/>
            <p:nvPr/>
          </p:nvSpPr>
          <p:spPr bwMode="auto">
            <a:xfrm>
              <a:off x="6429376"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1200" dirty="0">
                  <a:solidFill>
                    <a:schemeClr val="bg1"/>
                  </a:solidFill>
                </a:rPr>
                <a:t>Approval</a:t>
              </a:r>
            </a:p>
          </p:txBody>
        </p:sp>
        <p:sp>
          <p:nvSpPr>
            <p:cNvPr id="32" name="Chevron 31"/>
            <p:cNvSpPr/>
            <p:nvPr/>
          </p:nvSpPr>
          <p:spPr bwMode="auto">
            <a:xfrm>
              <a:off x="7793065"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1200" dirty="0">
                  <a:solidFill>
                    <a:schemeClr val="bg1"/>
                  </a:solidFill>
                </a:rPr>
                <a:t>Tracking</a:t>
              </a:r>
            </a:p>
          </p:txBody>
        </p:sp>
      </p:grpSp>
      <p:pic>
        <p:nvPicPr>
          <p:cNvPr id="34" name="Picture 33"/>
          <p:cNvPicPr/>
          <p:nvPr/>
        </p:nvPicPr>
        <p:blipFill>
          <a:blip r:embed="rId6" cstate="print"/>
          <a:srcRect/>
          <a:stretch>
            <a:fillRect/>
          </a:stretch>
        </p:blipFill>
        <p:spPr bwMode="auto">
          <a:xfrm>
            <a:off x="6438383" y="5047603"/>
            <a:ext cx="2063194" cy="1514475"/>
          </a:xfrm>
          <a:prstGeom prst="rect">
            <a:avLst/>
          </a:prstGeom>
          <a:noFill/>
          <a:ln w="9525">
            <a:noFill/>
            <a:miter lim="800000"/>
            <a:headEnd/>
            <a:tailEnd/>
          </a:ln>
        </p:spPr>
      </p:pic>
      <p:sp>
        <p:nvSpPr>
          <p:cNvPr id="35" name="Right Arrow 34"/>
          <p:cNvSpPr/>
          <p:nvPr/>
        </p:nvSpPr>
        <p:spPr bwMode="auto">
          <a:xfrm rot="16200000">
            <a:off x="1132506" y="4894880"/>
            <a:ext cx="659162" cy="695325"/>
          </a:xfrm>
          <a:prstGeom prst="rightArrow">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eaLnBrk="1" latinLnBrk="0" hangingPunct="1">
              <a:buClrTx/>
              <a:buSzTx/>
              <a:buFontTx/>
              <a:buNone/>
              <a:tabLst/>
            </a:pPr>
            <a:endParaRPr lang="en-US" sz="1200">
              <a:solidFill>
                <a:schemeClr val="bg1"/>
              </a:solidFill>
            </a:endParaRPr>
          </a:p>
        </p:txBody>
      </p:sp>
      <p:sp>
        <p:nvSpPr>
          <p:cNvPr id="21" name="Rounded Rectangle 20"/>
          <p:cNvSpPr/>
          <p:nvPr/>
        </p:nvSpPr>
        <p:spPr bwMode="auto">
          <a:xfrm>
            <a:off x="1110712" y="2557220"/>
            <a:ext cx="1571625" cy="582478"/>
          </a:xfrm>
          <a:prstGeom prst="roundRect">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1200" i="0" dirty="0">
                <a:solidFill>
                  <a:schemeClr val="bg1"/>
                </a:solidFill>
              </a:rPr>
              <a:t>Evaluate Severity</a:t>
            </a:r>
          </a:p>
        </p:txBody>
      </p:sp>
      <p:sp>
        <p:nvSpPr>
          <p:cNvPr id="22" name="Right Arrow 21"/>
          <p:cNvSpPr/>
          <p:nvPr/>
        </p:nvSpPr>
        <p:spPr bwMode="auto">
          <a:xfrm rot="5400000">
            <a:off x="1240669" y="3131305"/>
            <a:ext cx="507088" cy="695325"/>
          </a:xfrm>
          <a:prstGeom prst="rightArrow">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eaLnBrk="1" latinLnBrk="0" hangingPunct="1">
              <a:buClrTx/>
              <a:buSzTx/>
              <a:buFontTx/>
              <a:buNone/>
              <a:tabLst/>
            </a:pPr>
            <a:endParaRPr lang="en-US" sz="1200">
              <a:solidFill>
                <a:schemeClr val="bg1"/>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CDAE7BB-D4F5-4CF0-9ACB-636B44827451}" type="slidenum">
              <a:rPr lang="en-US" smtClean="0"/>
              <a:pPr>
                <a:defRPr/>
              </a:pPr>
              <a:t>8</a:t>
            </a:fld>
            <a:endParaRPr lang="en-US"/>
          </a:p>
        </p:txBody>
      </p:sp>
      <p:grpSp>
        <p:nvGrpSpPr>
          <p:cNvPr id="2" name="Group 10"/>
          <p:cNvGrpSpPr/>
          <p:nvPr/>
        </p:nvGrpSpPr>
        <p:grpSpPr>
          <a:xfrm>
            <a:off x="981075" y="1295400"/>
            <a:ext cx="4448175" cy="762000"/>
            <a:chOff x="971551" y="3314700"/>
            <a:chExt cx="7315199" cy="1152525"/>
          </a:xfrm>
        </p:grpSpPr>
        <p:sp>
          <p:nvSpPr>
            <p:cNvPr id="6" name="Chevron 5"/>
            <p:cNvSpPr/>
            <p:nvPr/>
          </p:nvSpPr>
          <p:spPr bwMode="auto">
            <a:xfrm>
              <a:off x="971551" y="3314700"/>
              <a:ext cx="1857374" cy="1152525"/>
            </a:xfrm>
            <a:prstGeom prst="chevron">
              <a:avLst/>
            </a:prstGeom>
            <a:solidFill>
              <a:schemeClr val="accent5">
                <a:lumMod val="7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NCR Initiation</a:t>
              </a:r>
            </a:p>
          </p:txBody>
        </p:sp>
        <p:sp>
          <p:nvSpPr>
            <p:cNvPr id="7" name="Chevron 6"/>
            <p:cNvSpPr/>
            <p:nvPr/>
          </p:nvSpPr>
          <p:spPr bwMode="auto">
            <a:xfrm>
              <a:off x="2343151"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eaLnBrk="1" latinLnBrk="0" hangingPunct="1">
                <a:buClrTx/>
                <a:buSzTx/>
                <a:buFontTx/>
                <a:buNone/>
                <a:tabLst/>
              </a:pPr>
              <a:r>
                <a:rPr lang="en-US" sz="700" dirty="0">
                  <a:solidFill>
                    <a:schemeClr val="bg1"/>
                  </a:solidFill>
                </a:rPr>
                <a:t>Technical Analysis</a:t>
              </a:r>
            </a:p>
          </p:txBody>
        </p:sp>
        <p:sp>
          <p:nvSpPr>
            <p:cNvPr id="8" name="Chevron 7"/>
            <p:cNvSpPr/>
            <p:nvPr/>
          </p:nvSpPr>
          <p:spPr bwMode="auto">
            <a:xfrm>
              <a:off x="3705226"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Risk Analysis</a:t>
              </a:r>
            </a:p>
          </p:txBody>
        </p:sp>
        <p:sp>
          <p:nvSpPr>
            <p:cNvPr id="9" name="Chevron 8"/>
            <p:cNvSpPr/>
            <p:nvPr/>
          </p:nvSpPr>
          <p:spPr bwMode="auto">
            <a:xfrm>
              <a:off x="5067301"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eaLnBrk="1" latinLnBrk="0" hangingPunct="1">
                <a:buClrTx/>
                <a:buSzTx/>
                <a:buFontTx/>
                <a:buNone/>
                <a:tabLst/>
              </a:pPr>
              <a:r>
                <a:rPr lang="en-US" sz="700" dirty="0">
                  <a:solidFill>
                    <a:schemeClr val="bg1"/>
                  </a:solidFill>
                </a:rPr>
                <a:t>Recommendation</a:t>
              </a:r>
            </a:p>
          </p:txBody>
        </p:sp>
        <p:sp>
          <p:nvSpPr>
            <p:cNvPr id="10" name="Chevron 9"/>
            <p:cNvSpPr/>
            <p:nvPr/>
          </p:nvSpPr>
          <p:spPr bwMode="auto">
            <a:xfrm>
              <a:off x="6429376"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Approvals</a:t>
              </a:r>
            </a:p>
          </p:txBody>
        </p:sp>
      </p:grpSp>
      <p:sp>
        <p:nvSpPr>
          <p:cNvPr id="12" name="Rectangle 11"/>
          <p:cNvSpPr/>
          <p:nvPr/>
        </p:nvSpPr>
        <p:spPr>
          <a:xfrm>
            <a:off x="971549" y="2209800"/>
            <a:ext cx="8172451" cy="3985706"/>
          </a:xfrm>
          <a:prstGeom prst="rect">
            <a:avLst/>
          </a:prstGeom>
        </p:spPr>
        <p:txBody>
          <a:bodyPr wrap="square">
            <a:spAutoFit/>
          </a:bodyPr>
          <a:lstStyle/>
          <a:p>
            <a:pPr marL="395288" lvl="1" indent="-457200" eaLnBrk="1" hangingPunct="1">
              <a:spcBef>
                <a:spcPts val="600"/>
              </a:spcBef>
              <a:spcAft>
                <a:spcPts val="600"/>
              </a:spcAft>
              <a:buClr>
                <a:srgbClr val="F46D1F"/>
              </a:buClr>
              <a:buFont typeface="Wingdings" pitchFamily="20" charset="2"/>
              <a:buChar char="n"/>
              <a:tabLst>
                <a:tab pos="395288" algn="l"/>
                <a:tab pos="854075" algn="l"/>
                <a:tab pos="1374775" algn="l"/>
                <a:tab pos="1831975" algn="l"/>
              </a:tabLst>
              <a:defRPr/>
            </a:pPr>
            <a:r>
              <a:rPr lang="en-US" dirty="0">
                <a:solidFill>
                  <a:srgbClr val="080808"/>
                </a:solidFill>
                <a:latin typeface="+mn-lt"/>
              </a:rPr>
              <a:t>Nonconformance process is initiated when IC1 or IC2 equipment is operated, or planned to be operated, with a nonconforming condition (deviation)= discrepant material or over due task. </a:t>
            </a:r>
          </a:p>
          <a:p>
            <a:pPr marL="395288" lvl="1" indent="-457200" eaLnBrk="1" hangingPunct="1">
              <a:spcBef>
                <a:spcPts val="600"/>
              </a:spcBef>
              <a:spcAft>
                <a:spcPts val="600"/>
              </a:spcAft>
              <a:buClr>
                <a:srgbClr val="F46D1F"/>
              </a:buClr>
              <a:buFont typeface="Wingdings" pitchFamily="20" charset="2"/>
              <a:buChar char="n"/>
              <a:tabLst>
                <a:tab pos="395288" algn="l"/>
                <a:tab pos="854075" algn="l"/>
                <a:tab pos="1374775" algn="l"/>
                <a:tab pos="1831975" algn="l"/>
              </a:tabLst>
              <a:defRPr/>
            </a:pPr>
            <a:r>
              <a:rPr lang="en-US" i="0" dirty="0">
                <a:solidFill>
                  <a:srgbClr val="080808"/>
                </a:solidFill>
                <a:latin typeface="+mn-lt"/>
              </a:rPr>
              <a:t>Discrepant Material Condition</a:t>
            </a:r>
          </a:p>
          <a:p>
            <a:pPr marL="854075" lvl="2" indent="-457200" eaLnBrk="1" hangingPunct="1">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pPr>
            <a:r>
              <a:rPr lang="en-US" sz="1600" i="0" dirty="0">
                <a:latin typeface="+mn-lt"/>
              </a:rPr>
              <a:t>Deviation from recognized standards or specification and affects the ability of the asset to perform its critical functions</a:t>
            </a:r>
          </a:p>
          <a:p>
            <a:pPr marL="854075" lvl="2" indent="-457200" eaLnBrk="1" hangingPunct="1">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pPr>
            <a:r>
              <a:rPr lang="en-US" sz="1600" i="0" dirty="0">
                <a:latin typeface="+mn-lt"/>
              </a:rPr>
              <a:t>Material deviations are typically identified through inspection and maintenance activities</a:t>
            </a:r>
          </a:p>
          <a:p>
            <a:pPr marL="854075" lvl="2" indent="-457200">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pPr>
            <a:r>
              <a:rPr lang="en-US" sz="1600" i="0" dirty="0">
                <a:latin typeface="+mn-lt"/>
              </a:rPr>
              <a:t>In-service nonconformance found during operations, requires initial fitness-for-service assessment to be performed immediately and corrective action plans to be developed in a </a:t>
            </a:r>
            <a:r>
              <a:rPr lang="en-US" sz="1600" b="1" i="0" dirty="0">
                <a:latin typeface="+mn-lt"/>
              </a:rPr>
              <a:t>timely manner</a:t>
            </a:r>
          </a:p>
          <a:p>
            <a:pPr marL="854075" lvl="2" indent="-280988" eaLnBrk="1" hangingPunct="1">
              <a:lnSpc>
                <a:spcPct val="120000"/>
              </a:lnSpc>
              <a:buClr>
                <a:srgbClr val="0050AA"/>
              </a:buClr>
              <a:buSzPct val="90000"/>
              <a:buFont typeface="Wingdings" pitchFamily="20" charset="2"/>
              <a:buChar char="l"/>
              <a:tabLst>
                <a:tab pos="395288" algn="l"/>
                <a:tab pos="854075" algn="l"/>
                <a:tab pos="1374775" algn="l"/>
                <a:tab pos="1831975" algn="l"/>
              </a:tabLst>
            </a:pPr>
            <a:endParaRPr lang="en-US" sz="2000" i="0" dirty="0">
              <a:latin typeface="+mn-lt"/>
            </a:endParaRPr>
          </a:p>
        </p:txBody>
      </p:sp>
      <p:sp>
        <p:nvSpPr>
          <p:cNvPr id="13" name="Chevron 12"/>
          <p:cNvSpPr/>
          <p:nvPr/>
        </p:nvSpPr>
        <p:spPr bwMode="auto">
          <a:xfrm>
            <a:off x="5128506" y="1295400"/>
            <a:ext cx="1129419" cy="762000"/>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Tracking</a:t>
            </a:r>
          </a:p>
        </p:txBody>
      </p:sp>
      <p:sp>
        <p:nvSpPr>
          <p:cNvPr id="15" name="Title 1"/>
          <p:cNvSpPr>
            <a:spLocks noGrp="1"/>
          </p:cNvSpPr>
          <p:nvPr>
            <p:ph type="title"/>
          </p:nvPr>
        </p:nvSpPr>
        <p:spPr>
          <a:xfrm>
            <a:off x="967687" y="345055"/>
            <a:ext cx="7162800" cy="750320"/>
          </a:xfrm>
        </p:spPr>
        <p:txBody>
          <a:bodyPr/>
          <a:lstStyle/>
          <a:p>
            <a:br>
              <a:rPr lang="en-US" dirty="0"/>
            </a:br>
            <a:r>
              <a:rPr lang="en-US" sz="1800" dirty="0"/>
              <a:t>Nonconformance Initiation </a:t>
            </a:r>
          </a:p>
        </p:txBody>
      </p:sp>
      <p:sp>
        <p:nvSpPr>
          <p:cNvPr id="14" name="Title 1"/>
          <p:cNvSpPr txBox="1">
            <a:spLocks/>
          </p:cNvSpPr>
          <p:nvPr/>
        </p:nvSpPr>
        <p:spPr bwMode="auto">
          <a:xfrm>
            <a:off x="990600" y="533400"/>
            <a:ext cx="7162800" cy="50139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9DD9"/>
                </a:solidFill>
                <a:effectLst/>
                <a:uLnTx/>
                <a:uFillTx/>
                <a:latin typeface="+mj-lt"/>
                <a:ea typeface="+mj-ea"/>
                <a:cs typeface="+mj-cs"/>
              </a:rPr>
              <a:t>Review of Nonconformance Process</a:t>
            </a:r>
            <a:br>
              <a:rPr kumimoji="0" lang="en-US" sz="2400" b="1" i="0" u="none" strike="noStrike" kern="0" cap="none" spc="0" normalizeH="0" baseline="0" noProof="0" dirty="0">
                <a:ln>
                  <a:noFill/>
                </a:ln>
                <a:solidFill>
                  <a:srgbClr val="009DD9"/>
                </a:solidFill>
                <a:effectLst/>
                <a:uLnTx/>
                <a:uFillTx/>
                <a:latin typeface="+mj-lt"/>
                <a:ea typeface="+mj-ea"/>
                <a:cs typeface="+mj-cs"/>
              </a:rPr>
            </a:br>
            <a:endParaRPr kumimoji="0" lang="en-US" sz="1800" b="1" i="0" u="none" strike="noStrike" kern="0" cap="none" spc="0" normalizeH="0" baseline="0" noProof="0" dirty="0">
              <a:ln>
                <a:noFill/>
              </a:ln>
              <a:solidFill>
                <a:srgbClr val="009DD9"/>
              </a:solidFill>
              <a:effectLst/>
              <a:uLnTx/>
              <a:uFillTx/>
              <a:latin typeface="+mj-lt"/>
              <a:ea typeface="+mj-ea"/>
              <a:cs typeface="+mj-cs"/>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687" y="345055"/>
            <a:ext cx="7162800" cy="750320"/>
          </a:xfrm>
        </p:spPr>
        <p:txBody>
          <a:bodyPr/>
          <a:lstStyle/>
          <a:p>
            <a:r>
              <a:rPr lang="en-US" dirty="0"/>
              <a:t>Review of Nonconformance Process </a:t>
            </a:r>
            <a:br>
              <a:rPr lang="en-US" dirty="0"/>
            </a:br>
            <a:r>
              <a:rPr lang="en-US" sz="1800" dirty="0"/>
              <a:t>Technical Analysis </a:t>
            </a:r>
          </a:p>
        </p:txBody>
      </p:sp>
      <p:sp>
        <p:nvSpPr>
          <p:cNvPr id="3" name="Slide Number Placeholder 2"/>
          <p:cNvSpPr>
            <a:spLocks noGrp="1"/>
          </p:cNvSpPr>
          <p:nvPr>
            <p:ph type="sldNum" sz="quarter" idx="10"/>
          </p:nvPr>
        </p:nvSpPr>
        <p:spPr/>
        <p:txBody>
          <a:bodyPr/>
          <a:lstStyle/>
          <a:p>
            <a:pPr>
              <a:defRPr/>
            </a:pPr>
            <a:fld id="{3CDAE7BB-D4F5-4CF0-9ACB-636B44827451}" type="slidenum">
              <a:rPr lang="en-US" smtClean="0"/>
              <a:pPr>
                <a:defRPr/>
              </a:pPr>
              <a:t>9</a:t>
            </a:fld>
            <a:endParaRPr lang="en-US"/>
          </a:p>
        </p:txBody>
      </p:sp>
      <p:grpSp>
        <p:nvGrpSpPr>
          <p:cNvPr id="4" name="Group 10"/>
          <p:cNvGrpSpPr/>
          <p:nvPr/>
        </p:nvGrpSpPr>
        <p:grpSpPr>
          <a:xfrm>
            <a:off x="1009650" y="1308956"/>
            <a:ext cx="4448175" cy="700819"/>
            <a:chOff x="971551" y="3314700"/>
            <a:chExt cx="7315199" cy="1152525"/>
          </a:xfrm>
        </p:grpSpPr>
        <p:sp>
          <p:nvSpPr>
            <p:cNvPr id="6" name="Chevron 5"/>
            <p:cNvSpPr/>
            <p:nvPr/>
          </p:nvSpPr>
          <p:spPr bwMode="auto">
            <a:xfrm>
              <a:off x="971551"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NCR Initiation</a:t>
              </a:r>
            </a:p>
          </p:txBody>
        </p:sp>
        <p:sp>
          <p:nvSpPr>
            <p:cNvPr id="7" name="Chevron 6"/>
            <p:cNvSpPr/>
            <p:nvPr/>
          </p:nvSpPr>
          <p:spPr bwMode="auto">
            <a:xfrm>
              <a:off x="2343151" y="3314700"/>
              <a:ext cx="1857374" cy="1152525"/>
            </a:xfrm>
            <a:prstGeom prst="chevron">
              <a:avLst/>
            </a:prstGeom>
            <a:solidFill>
              <a:schemeClr val="accent5">
                <a:lumMod val="7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eaLnBrk="1" latinLnBrk="0" hangingPunct="1">
                <a:buClrTx/>
                <a:buSzTx/>
                <a:buFontTx/>
                <a:buNone/>
                <a:tabLst/>
              </a:pPr>
              <a:r>
                <a:rPr lang="en-US" sz="700" dirty="0">
                  <a:solidFill>
                    <a:schemeClr val="bg1"/>
                  </a:solidFill>
                </a:rPr>
                <a:t>Technical Analysis</a:t>
              </a:r>
            </a:p>
          </p:txBody>
        </p:sp>
        <p:sp>
          <p:nvSpPr>
            <p:cNvPr id="8" name="Chevron 7"/>
            <p:cNvSpPr/>
            <p:nvPr/>
          </p:nvSpPr>
          <p:spPr bwMode="auto">
            <a:xfrm>
              <a:off x="3705226"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Risk Analysis</a:t>
              </a:r>
            </a:p>
          </p:txBody>
        </p:sp>
        <p:sp>
          <p:nvSpPr>
            <p:cNvPr id="9" name="Chevron 8"/>
            <p:cNvSpPr/>
            <p:nvPr/>
          </p:nvSpPr>
          <p:spPr bwMode="auto">
            <a:xfrm>
              <a:off x="5067301"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eaLnBrk="1" latinLnBrk="0" hangingPunct="1">
                <a:buClrTx/>
                <a:buSzTx/>
                <a:buFontTx/>
                <a:buNone/>
                <a:tabLst/>
              </a:pPr>
              <a:r>
                <a:rPr lang="en-US" sz="700" dirty="0">
                  <a:solidFill>
                    <a:schemeClr val="bg1"/>
                  </a:solidFill>
                </a:rPr>
                <a:t>Recommendation</a:t>
              </a:r>
            </a:p>
          </p:txBody>
        </p:sp>
        <p:sp>
          <p:nvSpPr>
            <p:cNvPr id="10" name="Chevron 9"/>
            <p:cNvSpPr/>
            <p:nvPr/>
          </p:nvSpPr>
          <p:spPr bwMode="auto">
            <a:xfrm>
              <a:off x="6429376" y="3314700"/>
              <a:ext cx="1857374" cy="1152525"/>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Approvals</a:t>
              </a:r>
            </a:p>
          </p:txBody>
        </p:sp>
      </p:grpSp>
      <p:sp>
        <p:nvSpPr>
          <p:cNvPr id="12" name="Rectangle 11"/>
          <p:cNvSpPr/>
          <p:nvPr/>
        </p:nvSpPr>
        <p:spPr>
          <a:xfrm>
            <a:off x="933449" y="2114551"/>
            <a:ext cx="7896225" cy="4742837"/>
          </a:xfrm>
          <a:prstGeom prst="rect">
            <a:avLst/>
          </a:prstGeom>
        </p:spPr>
        <p:txBody>
          <a:bodyPr wrap="square">
            <a:spAutoFit/>
          </a:bodyPr>
          <a:lstStyle/>
          <a:p>
            <a:pPr marL="395288" lvl="1" indent="-280988">
              <a:lnSpc>
                <a:spcPct val="120000"/>
              </a:lnSpc>
              <a:buClr>
                <a:srgbClr val="F46D1F"/>
              </a:buClr>
              <a:tabLst>
                <a:tab pos="395288" algn="l"/>
                <a:tab pos="854075" algn="l"/>
                <a:tab pos="1374775" algn="l"/>
                <a:tab pos="1831975" algn="l"/>
              </a:tabLst>
              <a:defRPr/>
            </a:pPr>
            <a:r>
              <a:rPr lang="en-US" sz="1900" i="0" dirty="0">
                <a:solidFill>
                  <a:srgbClr val="080808"/>
                </a:solidFill>
                <a:latin typeface="+mn-lt"/>
              </a:rPr>
              <a:t>All </a:t>
            </a:r>
            <a:r>
              <a:rPr lang="en-US" sz="1900" dirty="0">
                <a:solidFill>
                  <a:srgbClr val="080808"/>
                </a:solidFill>
                <a:latin typeface="+mn-lt"/>
              </a:rPr>
              <a:t>NCRs</a:t>
            </a:r>
            <a:r>
              <a:rPr lang="en-US" sz="1900" i="0" dirty="0">
                <a:solidFill>
                  <a:srgbClr val="080808"/>
                </a:solidFill>
                <a:latin typeface="+mn-lt"/>
              </a:rPr>
              <a:t> </a:t>
            </a:r>
            <a:r>
              <a:rPr lang="en-US" sz="1900" dirty="0">
                <a:solidFill>
                  <a:srgbClr val="080808"/>
                </a:solidFill>
                <a:latin typeface="+mn-lt"/>
              </a:rPr>
              <a:t>are</a:t>
            </a:r>
            <a:r>
              <a:rPr lang="en-US" sz="1900" i="0" dirty="0">
                <a:solidFill>
                  <a:srgbClr val="080808"/>
                </a:solidFill>
                <a:latin typeface="+mn-lt"/>
              </a:rPr>
              <a:t> accompanied by a technical analysis</a:t>
            </a:r>
            <a:r>
              <a:rPr lang="en-US" sz="1900" dirty="0">
                <a:solidFill>
                  <a:srgbClr val="080808"/>
                </a:solidFill>
                <a:latin typeface="+mn-lt"/>
              </a:rPr>
              <a:t>:</a:t>
            </a:r>
          </a:p>
          <a:p>
            <a:pPr marL="395288" lvl="1" indent="-280988">
              <a:lnSpc>
                <a:spcPct val="120000"/>
              </a:lnSpc>
              <a:buClr>
                <a:srgbClr val="F46D1F"/>
              </a:buClr>
              <a:tabLst>
                <a:tab pos="395288" algn="l"/>
                <a:tab pos="854075" algn="l"/>
                <a:tab pos="1374775" algn="l"/>
                <a:tab pos="1831975" algn="l"/>
              </a:tabLst>
              <a:defRPr/>
            </a:pPr>
            <a:endParaRPr lang="en-US" sz="800" dirty="0">
              <a:solidFill>
                <a:srgbClr val="080808"/>
              </a:solidFill>
            </a:endParaRPr>
          </a:p>
          <a:p>
            <a:pPr marL="395288" lvl="1" indent="-457200" eaLnBrk="1" hangingPunct="1">
              <a:spcBef>
                <a:spcPts val="600"/>
              </a:spcBef>
              <a:spcAft>
                <a:spcPts val="600"/>
              </a:spcAft>
              <a:buClr>
                <a:srgbClr val="F46D1F"/>
              </a:buClr>
              <a:buFont typeface="Wingdings" pitchFamily="20" charset="2"/>
              <a:buChar char="n"/>
              <a:tabLst>
                <a:tab pos="395288" algn="l"/>
                <a:tab pos="854075" algn="l"/>
                <a:tab pos="1374775" algn="l"/>
                <a:tab pos="1831975" algn="l"/>
              </a:tabLst>
              <a:defRPr/>
            </a:pPr>
            <a:r>
              <a:rPr lang="en-US" sz="1900" i="0" dirty="0">
                <a:latin typeface="+mn-lt"/>
              </a:rPr>
              <a:t>Technical analysis should address:</a:t>
            </a:r>
            <a:endParaRPr lang="en-US" sz="1900" dirty="0">
              <a:solidFill>
                <a:srgbClr val="080808"/>
              </a:solidFill>
            </a:endParaRPr>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i="0" dirty="0">
                <a:latin typeface="+mn-lt"/>
              </a:rPr>
              <a:t>Description of the compromised barrier</a:t>
            </a:r>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i="0" dirty="0">
                <a:latin typeface="+mn-lt"/>
              </a:rPr>
              <a:t>Analysis of the system including existing safety barriers</a:t>
            </a:r>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i="0" dirty="0">
                <a:latin typeface="+mn-lt"/>
              </a:rPr>
              <a:t>Evaluation of operating history and current operating conditions</a:t>
            </a:r>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i="0" dirty="0">
                <a:latin typeface="+mn-lt"/>
              </a:rPr>
              <a:t>Technical recommendation including analysis of temporary and/or permanent solution</a:t>
            </a:r>
          </a:p>
          <a:p>
            <a:pPr marL="854075" lvl="2" indent="-280988">
              <a:spcBef>
                <a:spcPts val="600"/>
              </a:spcBef>
              <a:spcAft>
                <a:spcPts val="600"/>
              </a:spcAft>
              <a:buClr>
                <a:srgbClr val="0050AA"/>
              </a:buClr>
              <a:buSzPct val="90000"/>
              <a:buFont typeface="Wingdings" pitchFamily="20" charset="2"/>
              <a:buChar char="l"/>
              <a:tabLst>
                <a:tab pos="395288" algn="l"/>
                <a:tab pos="854075" algn="l"/>
                <a:tab pos="1374775" algn="l"/>
                <a:tab pos="1831975" algn="l"/>
              </a:tabLst>
              <a:defRPr/>
            </a:pPr>
            <a:r>
              <a:rPr lang="en-US" i="0" dirty="0">
                <a:latin typeface="+mn-lt"/>
              </a:rPr>
              <a:t>Technical evaluation of likelihood of equipment failure</a:t>
            </a:r>
          </a:p>
          <a:p>
            <a:pPr marL="1374775" lvl="3" indent="-292100">
              <a:lnSpc>
                <a:spcPct val="120000"/>
              </a:lnSpc>
              <a:buClr>
                <a:srgbClr val="6EA20A"/>
              </a:buClr>
              <a:buSzPct val="90000"/>
              <a:buFont typeface="Wingdings 3" pitchFamily="20" charset="2"/>
              <a:buChar char=""/>
              <a:tabLst>
                <a:tab pos="395288" algn="l"/>
                <a:tab pos="854075" algn="l"/>
                <a:tab pos="1374775" algn="l"/>
                <a:tab pos="1831975" algn="l"/>
              </a:tabLst>
              <a:defRPr/>
            </a:pPr>
            <a:endParaRPr lang="en-US" i="0" dirty="0">
              <a:latin typeface="+mn-lt"/>
            </a:endParaRPr>
          </a:p>
          <a:p>
            <a:pPr marL="395288" lvl="1" indent="-280988">
              <a:lnSpc>
                <a:spcPct val="120000"/>
              </a:lnSpc>
              <a:buClr>
                <a:srgbClr val="F46D1F"/>
              </a:buClr>
              <a:buFont typeface="Wingdings" pitchFamily="20" charset="2"/>
              <a:buChar char="n"/>
              <a:tabLst>
                <a:tab pos="395288" algn="l"/>
                <a:tab pos="854075" algn="l"/>
                <a:tab pos="1374775" algn="l"/>
                <a:tab pos="1831975" algn="l"/>
              </a:tabLst>
              <a:defRPr/>
            </a:pPr>
            <a:endParaRPr lang="en-US" i="0" dirty="0">
              <a:solidFill>
                <a:srgbClr val="080808"/>
              </a:solidFill>
              <a:latin typeface="+mn-lt"/>
            </a:endParaRPr>
          </a:p>
          <a:p>
            <a:pPr marL="395288" lvl="1" indent="-280988">
              <a:lnSpc>
                <a:spcPct val="120000"/>
              </a:lnSpc>
              <a:buClr>
                <a:srgbClr val="F46D1F"/>
              </a:buClr>
              <a:buFont typeface="Wingdings" pitchFamily="20" charset="2"/>
              <a:buChar char="n"/>
              <a:tabLst>
                <a:tab pos="395288" algn="l"/>
                <a:tab pos="854075" algn="l"/>
                <a:tab pos="1374775" algn="l"/>
                <a:tab pos="1831975" algn="l"/>
              </a:tabLst>
              <a:defRPr/>
            </a:pPr>
            <a:endParaRPr lang="en-US" dirty="0">
              <a:latin typeface="+mn-lt"/>
            </a:endParaRPr>
          </a:p>
        </p:txBody>
      </p:sp>
      <p:sp>
        <p:nvSpPr>
          <p:cNvPr id="11" name="Chevron 10"/>
          <p:cNvSpPr/>
          <p:nvPr/>
        </p:nvSpPr>
        <p:spPr bwMode="auto">
          <a:xfrm>
            <a:off x="5157081" y="1308956"/>
            <a:ext cx="1129419" cy="700819"/>
          </a:xfrm>
          <a:prstGeom prst="chevron">
            <a:avLst/>
          </a:prstGeom>
          <a:solidFill>
            <a:schemeClr val="accent5">
              <a:lumMod val="25000"/>
            </a:schemeClr>
          </a:solidFill>
          <a:ln w="9525"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sz="700" dirty="0">
                <a:solidFill>
                  <a:schemeClr val="bg1"/>
                </a:solidFill>
              </a:rPr>
              <a:t>Tracking</a:t>
            </a:r>
          </a:p>
        </p:txBody>
      </p:sp>
    </p:spTree>
  </p:cSld>
  <p:clrMapOvr>
    <a:masterClrMapping/>
  </p:clrMapOvr>
  <p:transition/>
</p:sld>
</file>

<file path=ppt/theme/theme1.xml><?xml version="1.0" encoding="utf-8"?>
<a:theme xmlns:a="http://schemas.openxmlformats.org/drawingml/2006/main" name="Hallmark">
  <a:themeElements>
    <a:clrScheme name="">
      <a:dk1>
        <a:srgbClr val="080808"/>
      </a:dk1>
      <a:lt1>
        <a:srgbClr val="FFFFFF"/>
      </a:lt1>
      <a:dk2>
        <a:srgbClr val="009DD9"/>
      </a:dk2>
      <a:lt2>
        <a:srgbClr val="808080"/>
      </a:lt2>
      <a:accent1>
        <a:srgbClr val="BFE9F5"/>
      </a:accent1>
      <a:accent2>
        <a:srgbClr val="0050AA"/>
      </a:accent2>
      <a:accent3>
        <a:srgbClr val="FFFFFF"/>
      </a:accent3>
      <a:accent4>
        <a:srgbClr val="060606"/>
      </a:accent4>
      <a:accent5>
        <a:srgbClr val="DCF2F9"/>
      </a:accent5>
      <a:accent6>
        <a:srgbClr val="00489A"/>
      </a:accent6>
      <a:hlink>
        <a:srgbClr val="009DD9"/>
      </a:hlink>
      <a:folHlink>
        <a:srgbClr val="009DD9"/>
      </a:folHlink>
    </a:clrScheme>
    <a:fontScheme name="Hallmar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llm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llmar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llmar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llmar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llmar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llmar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llmar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llmar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llmar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llmar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llmar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llmar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BB3F9E3713A7479D127E053C5FF60F" ma:contentTypeVersion="12" ma:contentTypeDescription="Create a new document." ma:contentTypeScope="" ma:versionID="45926b4477eedd742788492b829d46ac">
  <xsd:schema xmlns:xsd="http://www.w3.org/2001/XMLSchema" xmlns:xs="http://www.w3.org/2001/XMLSchema" xmlns:p="http://schemas.microsoft.com/office/2006/metadata/properties" xmlns:ns3="9fbac207-9bf8-494c-a5fd-cf401d31e926" xmlns:ns4="12ff989a-8634-4dc9-8f0b-e9f9dbf17dd3" targetNamespace="http://schemas.microsoft.com/office/2006/metadata/properties" ma:root="true" ma:fieldsID="f2aaaf2e00267cbbd45d45c87ff2918e" ns3:_="" ns4:_="">
    <xsd:import namespace="9fbac207-9bf8-494c-a5fd-cf401d31e926"/>
    <xsd:import namespace="12ff989a-8634-4dc9-8f0b-e9f9dbf17dd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bac207-9bf8-494c-a5fd-cf401d31e9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ff989a-8634-4dc9-8f0b-e9f9dbf17d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AEEF56-2C93-4F70-AE18-F2550358F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bac207-9bf8-494c-a5fd-cf401d31e926"/>
    <ds:schemaRef ds:uri="12ff989a-8634-4dc9-8f0b-e9f9dbf17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B0340B-288B-4A9B-9AF0-7E63B6EB0B5D}">
  <ds:schemaRefs>
    <ds:schemaRef ds:uri="http://schemas.microsoft.com/office/2006/documentManagement/types"/>
    <ds:schemaRef ds:uri="http://purl.org/dc/elements/1.1/"/>
    <ds:schemaRef ds:uri="http://schemas.openxmlformats.org/package/2006/metadata/core-properties"/>
    <ds:schemaRef ds:uri="http://www.w3.org/XML/1998/namespace"/>
    <ds:schemaRef ds:uri="9fbac207-9bf8-494c-a5fd-cf401d31e926"/>
    <ds:schemaRef ds:uri="12ff989a-8634-4dc9-8f0b-e9f9dbf17dd3"/>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28AD821-8060-4778-B379-9F6E437CD6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6384</TotalTime>
  <Words>2044</Words>
  <Application>Microsoft Office PowerPoint</Application>
  <PresentationFormat>On-screen Show (4:3)</PresentationFormat>
  <Paragraphs>419</Paragraphs>
  <Slides>25</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2" baseType="lpstr">
      <vt:lpstr>Arial</vt:lpstr>
      <vt:lpstr>Verdana</vt:lpstr>
      <vt:lpstr>Wingdings</vt:lpstr>
      <vt:lpstr>Wingdings 3</vt:lpstr>
      <vt:lpstr>Hallmark</vt:lpstr>
      <vt:lpstr>Acrobat Document</vt:lpstr>
      <vt:lpstr>Worksheet</vt:lpstr>
      <vt:lpstr>CABGOC   Non Conformance Report  - Procedure Overview -   </vt:lpstr>
      <vt:lpstr>Purpose and objective</vt:lpstr>
      <vt:lpstr>Asset Integrity Management Nonconformance </vt:lpstr>
      <vt:lpstr>SASBU Requirements for NCR</vt:lpstr>
      <vt:lpstr>SASBU Requirements for NCR</vt:lpstr>
      <vt:lpstr>Corrective Action Timeline</vt:lpstr>
      <vt:lpstr>Review of Nonconformance Process</vt:lpstr>
      <vt:lpstr> Nonconformance Initiation </vt:lpstr>
      <vt:lpstr>Review of Nonconformance Process  Technical Analysis </vt:lpstr>
      <vt:lpstr>Review of Nonconformance Process  Risk Evaluation of Recommended Mitigation or Solution</vt:lpstr>
      <vt:lpstr>Review of Nonconformance Process   NCR Package</vt:lpstr>
      <vt:lpstr>Review of Nonconformance Process   NCR Approval Process </vt:lpstr>
      <vt:lpstr>Review of Nonconformance Process  Monitor Integrity Issue Log </vt:lpstr>
      <vt:lpstr>    IC1 &amp; IC2 Focuses on High Consequences  A NCR is only a management system to report deviations on Integrity Critical Assets </vt:lpstr>
      <vt:lpstr>MOC and NCR</vt:lpstr>
      <vt:lpstr>Review of Nonconformance Process CABGOC NCR Procedure – Issued October</vt:lpstr>
      <vt:lpstr>NCR Form &amp; IIL Log</vt:lpstr>
      <vt:lpstr>Roles &amp; Responsibilities </vt:lpstr>
      <vt:lpstr>Roles &amp; Responsibilities </vt:lpstr>
      <vt:lpstr>Roles &amp; Responsibilities </vt:lpstr>
      <vt:lpstr>Roles &amp; Responsibilities </vt:lpstr>
      <vt:lpstr>Roles &amp; Responsibilities </vt:lpstr>
      <vt:lpstr>Roles &amp; Responsibilities </vt:lpstr>
      <vt:lpstr>Roles &amp; Responsibilities </vt:lpstr>
      <vt:lpstr>PATH FORWARD</vt:lpstr>
    </vt:vector>
  </TitlesOfParts>
  <Company>Chevron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Zhumagulov, Abai - azaz on 99VDNFV</dc:creator>
  <cp:lastModifiedBy>Bras, Joao (jiym) **Shared airsmart1**</cp:lastModifiedBy>
  <cp:revision>182</cp:revision>
  <dcterms:created xsi:type="dcterms:W3CDTF">2007-03-26T21:26:48Z</dcterms:created>
  <dcterms:modified xsi:type="dcterms:W3CDTF">2019-10-29T14:22:33Z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0x010100EBBB3F9E3713A7479D127E053C5FF60F</vt:lpwstr>
  </property>
</Properties>
</file>